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Open Sans"/>
      <p:regular r:id="rId23"/>
    </p:embeddedFont>
    <p:embeddedFont>
      <p:font typeface="Open Sans"/>
      <p:regular r:id="rId24"/>
    </p:embeddedFont>
    <p:embeddedFont>
      <p:font typeface="Open Sans"/>
      <p:regular r:id="rId25"/>
    </p:embeddedFont>
    <p:embeddedFont>
      <p:font typeface="Open Sans"/>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Obesity Risk Prediction Project</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This project aims to develop a machine learning model to predict obesity risk in individuals based on various attributes. Obesity is a critical factor related to cardiovascular diseases, making early prediction essential for preventive healthcare.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5098" y="616863"/>
            <a:ext cx="6385441" cy="700921"/>
          </a:xfrm>
          <a:prstGeom prst="rect">
            <a:avLst/>
          </a:prstGeom>
          <a:noFill/>
          <a:ln/>
        </p:spPr>
        <p:txBody>
          <a:bodyPr wrap="none" lIns="0" tIns="0" rIns="0" bIns="0" rtlCol="0" anchor="t"/>
          <a:lstStyle/>
          <a:p>
            <a:pPr algn="l" indent="0" marL="0">
              <a:lnSpc>
                <a:spcPts val="5500"/>
              </a:lnSpc>
              <a:buNone/>
            </a:pPr>
            <a:r>
              <a:rPr lang="en-US" sz="4400" b="1" dirty="0">
                <a:solidFill>
                  <a:srgbClr val="403C4E"/>
                </a:solidFill>
                <a:latin typeface="Merriweather Bold" pitchFamily="34" charset="0"/>
                <a:ea typeface="Merriweather Bold" pitchFamily="34" charset="-122"/>
                <a:cs typeface="Merriweather Bold" pitchFamily="34" charset="-120"/>
              </a:rPr>
              <a:t>Final Model Evaluation</a:t>
            </a:r>
            <a:endParaRPr lang="en-US" sz="4400" dirty="0"/>
          </a:p>
        </p:txBody>
      </p:sp>
      <p:sp>
        <p:nvSpPr>
          <p:cNvPr id="3" name="Text 1"/>
          <p:cNvSpPr/>
          <p:nvPr/>
        </p:nvSpPr>
        <p:spPr>
          <a:xfrm>
            <a:off x="1889046" y="2223730"/>
            <a:ext cx="2804160" cy="350401"/>
          </a:xfrm>
          <a:prstGeom prst="rect">
            <a:avLst/>
          </a:prstGeom>
          <a:noFill/>
          <a:ln/>
        </p:spPr>
        <p:txBody>
          <a:bodyPr wrap="none" lIns="0" tIns="0" rIns="0" bIns="0" rtlCol="0" anchor="t"/>
          <a:lstStyle/>
          <a:p>
            <a:pPr algn="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Overall Accuracy</a:t>
            </a:r>
            <a:endParaRPr lang="en-US" sz="2200" dirty="0"/>
          </a:p>
        </p:txBody>
      </p:sp>
      <p:sp>
        <p:nvSpPr>
          <p:cNvPr id="4" name="Text 2"/>
          <p:cNvSpPr/>
          <p:nvPr/>
        </p:nvSpPr>
        <p:spPr>
          <a:xfrm>
            <a:off x="785098" y="2708672"/>
            <a:ext cx="3908107" cy="717709"/>
          </a:xfrm>
          <a:prstGeom prst="rect">
            <a:avLst/>
          </a:prstGeom>
          <a:noFill/>
          <a:ln/>
        </p:spPr>
        <p:txBody>
          <a:bodyPr wrap="square" lIns="0" tIns="0" rIns="0" bIns="0" rtlCol="0" anchor="t"/>
          <a:lstStyle/>
          <a:p>
            <a:pPr algn="r" indent="0" marL="0">
              <a:lnSpc>
                <a:spcPts val="2800"/>
              </a:lnSpc>
              <a:buNone/>
            </a:pPr>
            <a:r>
              <a:rPr lang="en-US" sz="1750" dirty="0">
                <a:solidFill>
                  <a:srgbClr val="403C4E"/>
                </a:solidFill>
                <a:latin typeface="Open Sans" pitchFamily="34" charset="0"/>
                <a:ea typeface="Open Sans" pitchFamily="34" charset="-122"/>
                <a:cs typeface="Open Sans" pitchFamily="34" charset="-120"/>
              </a:rPr>
              <a:t>The tuned XGBoost model achieved 90.94% accuracy on the test set</a:t>
            </a:r>
            <a:endParaRPr lang="en-US" sz="1750" dirty="0"/>
          </a:p>
        </p:txBody>
      </p:sp>
      <p:pic>
        <p:nvPicPr>
          <p:cNvPr id="5" name="Image 0" descr="preencoded.png">    </p:cNvPr>
          <p:cNvPicPr>
            <a:picLocks noChangeAspect="1"/>
          </p:cNvPicPr>
          <p:nvPr/>
        </p:nvPicPr>
        <p:blipFill>
          <a:blip r:embed="rId1"/>
          <a:stretch>
            <a:fillRect/>
          </a:stretch>
        </p:blipFill>
        <p:spPr>
          <a:xfrm>
            <a:off x="5029676" y="1766411"/>
            <a:ext cx="4571048" cy="4571048"/>
          </a:xfrm>
          <a:prstGeom prst="rect">
            <a:avLst/>
          </a:prstGeom>
        </p:spPr>
      </p:pic>
      <p:pic>
        <p:nvPicPr>
          <p:cNvPr id="6" name="Image 1" descr="preencoded.png">    </p:cNvPr>
          <p:cNvPicPr>
            <a:picLocks noChangeAspect="1"/>
          </p:cNvPicPr>
          <p:nvPr/>
        </p:nvPicPr>
        <p:blipFill>
          <a:blip r:embed="rId2"/>
          <a:stretch>
            <a:fillRect/>
          </a:stretch>
        </p:blipFill>
        <p:spPr>
          <a:xfrm>
            <a:off x="6227326" y="2575084"/>
            <a:ext cx="335637" cy="335637"/>
          </a:xfrm>
          <a:prstGeom prst="rect">
            <a:avLst/>
          </a:prstGeom>
        </p:spPr>
      </p:pic>
      <p:sp>
        <p:nvSpPr>
          <p:cNvPr id="7" name="Text 3"/>
          <p:cNvSpPr/>
          <p:nvPr/>
        </p:nvSpPr>
        <p:spPr>
          <a:xfrm>
            <a:off x="9937194" y="1864876"/>
            <a:ext cx="3335655" cy="350401"/>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Class-wise Performance</a:t>
            </a:r>
            <a:endParaRPr lang="en-US" sz="2200" dirty="0"/>
          </a:p>
        </p:txBody>
      </p:sp>
      <p:sp>
        <p:nvSpPr>
          <p:cNvPr id="8" name="Text 4"/>
          <p:cNvSpPr/>
          <p:nvPr/>
        </p:nvSpPr>
        <p:spPr>
          <a:xfrm>
            <a:off x="9937194" y="2349818"/>
            <a:ext cx="3908107" cy="1435418"/>
          </a:xfrm>
          <a:prstGeom prst="rect">
            <a:avLst/>
          </a:prstGeom>
          <a:noFill/>
          <a:ln/>
        </p:spPr>
        <p:txBody>
          <a:bodyPr wrap="square" lIns="0" tIns="0" rIns="0" bIns="0" rtlCol="0" anchor="t"/>
          <a:lstStyle/>
          <a:p>
            <a:pPr algn="l" indent="0" marL="0">
              <a:lnSpc>
                <a:spcPts val="2800"/>
              </a:lnSpc>
              <a:buNone/>
            </a:pPr>
            <a:r>
              <a:rPr lang="en-US" sz="1750" dirty="0">
                <a:solidFill>
                  <a:srgbClr val="403C4E"/>
                </a:solidFill>
                <a:latin typeface="Open Sans" pitchFamily="34" charset="0"/>
                <a:ea typeface="Open Sans" pitchFamily="34" charset="-122"/>
                <a:cs typeface="Open Sans" pitchFamily="34" charset="-120"/>
              </a:rPr>
              <a:t>Obesity Type I and II showed highest precision (98-100%), while Obesity Type II and III had lower precision (80-82%)</a:t>
            </a:r>
            <a:endParaRPr lang="en-US" sz="1750" dirty="0"/>
          </a:p>
        </p:txBody>
      </p:sp>
      <p:pic>
        <p:nvPicPr>
          <p:cNvPr id="9" name="Image 2" descr="preencoded.png">    </p:cNvPr>
          <p:cNvPicPr>
            <a:picLocks noChangeAspect="1"/>
          </p:cNvPicPr>
          <p:nvPr/>
        </p:nvPicPr>
        <p:blipFill>
          <a:blip r:embed="rId3"/>
          <a:stretch>
            <a:fillRect/>
          </a:stretch>
        </p:blipFill>
        <p:spPr>
          <a:xfrm>
            <a:off x="5029676" y="1766411"/>
            <a:ext cx="4571048" cy="4571048"/>
          </a:xfrm>
          <a:prstGeom prst="rect">
            <a:avLst/>
          </a:prstGeom>
        </p:spPr>
      </p:pic>
      <p:pic>
        <p:nvPicPr>
          <p:cNvPr id="10" name="Image 3" descr="preencoded.png">    </p:cNvPr>
          <p:cNvPicPr>
            <a:picLocks noChangeAspect="1"/>
          </p:cNvPicPr>
          <p:nvPr/>
        </p:nvPicPr>
        <p:blipFill>
          <a:blip r:embed="rId4"/>
          <a:stretch>
            <a:fillRect/>
          </a:stretch>
        </p:blipFill>
        <p:spPr>
          <a:xfrm>
            <a:off x="8456176" y="2922151"/>
            <a:ext cx="335637" cy="419576"/>
          </a:xfrm>
          <a:prstGeom prst="rect">
            <a:avLst/>
          </a:prstGeom>
        </p:spPr>
      </p:pic>
      <p:sp>
        <p:nvSpPr>
          <p:cNvPr id="11" name="Text 5"/>
          <p:cNvSpPr/>
          <p:nvPr/>
        </p:nvSpPr>
        <p:spPr>
          <a:xfrm>
            <a:off x="9937194" y="4318635"/>
            <a:ext cx="2804160" cy="350401"/>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Learning Curve</a:t>
            </a:r>
            <a:endParaRPr lang="en-US" sz="2200" dirty="0"/>
          </a:p>
        </p:txBody>
      </p:sp>
      <p:sp>
        <p:nvSpPr>
          <p:cNvPr id="12" name="Text 6"/>
          <p:cNvSpPr/>
          <p:nvPr/>
        </p:nvSpPr>
        <p:spPr>
          <a:xfrm>
            <a:off x="9937194" y="4803577"/>
            <a:ext cx="3908107" cy="1435418"/>
          </a:xfrm>
          <a:prstGeom prst="rect">
            <a:avLst/>
          </a:prstGeom>
          <a:noFill/>
          <a:ln/>
        </p:spPr>
        <p:txBody>
          <a:bodyPr wrap="square" lIns="0" tIns="0" rIns="0" bIns="0" rtlCol="0" anchor="t"/>
          <a:lstStyle/>
          <a:p>
            <a:pPr algn="l" indent="0" marL="0">
              <a:lnSpc>
                <a:spcPts val="2800"/>
              </a:lnSpc>
              <a:buNone/>
            </a:pPr>
            <a:r>
              <a:rPr lang="en-US" sz="1750" dirty="0">
                <a:solidFill>
                  <a:srgbClr val="403C4E"/>
                </a:solidFill>
                <a:latin typeface="Open Sans" pitchFamily="34" charset="0"/>
                <a:ea typeface="Open Sans" pitchFamily="34" charset="-122"/>
                <a:cs typeface="Open Sans" pitchFamily="34" charset="-120"/>
              </a:rPr>
              <a:t>Model showed consistent improvement during training with minimal gap between train and test performance</a:t>
            </a:r>
            <a:endParaRPr lang="en-US" sz="1750" dirty="0"/>
          </a:p>
        </p:txBody>
      </p:sp>
      <p:pic>
        <p:nvPicPr>
          <p:cNvPr id="13" name="Image 4" descr="preencoded.png">    </p:cNvPr>
          <p:cNvPicPr>
            <a:picLocks noChangeAspect="1"/>
          </p:cNvPicPr>
          <p:nvPr/>
        </p:nvPicPr>
        <p:blipFill>
          <a:blip r:embed="rId5"/>
          <a:stretch>
            <a:fillRect/>
          </a:stretch>
        </p:blipFill>
        <p:spPr>
          <a:xfrm>
            <a:off x="5029676" y="1766411"/>
            <a:ext cx="4571048" cy="4571048"/>
          </a:xfrm>
          <a:prstGeom prst="rect">
            <a:avLst/>
          </a:prstGeom>
        </p:spPr>
      </p:pic>
      <p:pic>
        <p:nvPicPr>
          <p:cNvPr id="14" name="Image 5" descr="preencoded.png">    </p:cNvPr>
          <p:cNvPicPr>
            <a:picLocks noChangeAspect="1"/>
          </p:cNvPicPr>
          <p:nvPr/>
        </p:nvPicPr>
        <p:blipFill>
          <a:blip r:embed="rId6"/>
          <a:stretch>
            <a:fillRect/>
          </a:stretch>
        </p:blipFill>
        <p:spPr>
          <a:xfrm>
            <a:off x="8067199" y="5151001"/>
            <a:ext cx="335637" cy="419576"/>
          </a:xfrm>
          <a:prstGeom prst="rect">
            <a:avLst/>
          </a:prstGeom>
        </p:spPr>
      </p:pic>
      <p:sp>
        <p:nvSpPr>
          <p:cNvPr id="15" name="Text 7"/>
          <p:cNvSpPr/>
          <p:nvPr/>
        </p:nvSpPr>
        <p:spPr>
          <a:xfrm>
            <a:off x="1889046" y="4498062"/>
            <a:ext cx="2804160" cy="350401"/>
          </a:xfrm>
          <a:prstGeom prst="rect">
            <a:avLst/>
          </a:prstGeom>
          <a:noFill/>
          <a:ln/>
        </p:spPr>
        <p:txBody>
          <a:bodyPr wrap="none" lIns="0" tIns="0" rIns="0" bIns="0" rtlCol="0" anchor="t"/>
          <a:lstStyle/>
          <a:p>
            <a:pPr algn="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Confusion Matrix</a:t>
            </a:r>
            <a:endParaRPr lang="en-US" sz="2200" dirty="0"/>
          </a:p>
        </p:txBody>
      </p:sp>
      <p:sp>
        <p:nvSpPr>
          <p:cNvPr id="16" name="Text 8"/>
          <p:cNvSpPr/>
          <p:nvPr/>
        </p:nvSpPr>
        <p:spPr>
          <a:xfrm>
            <a:off x="785098" y="4983004"/>
            <a:ext cx="3908107" cy="1076563"/>
          </a:xfrm>
          <a:prstGeom prst="rect">
            <a:avLst/>
          </a:prstGeom>
          <a:noFill/>
          <a:ln/>
        </p:spPr>
        <p:txBody>
          <a:bodyPr wrap="square" lIns="0" tIns="0" rIns="0" bIns="0" rtlCol="0" anchor="t"/>
          <a:lstStyle/>
          <a:p>
            <a:pPr algn="r" indent="0" marL="0">
              <a:lnSpc>
                <a:spcPts val="2800"/>
              </a:lnSpc>
              <a:buNone/>
            </a:pPr>
            <a:r>
              <a:rPr lang="en-US" sz="1750" dirty="0">
                <a:solidFill>
                  <a:srgbClr val="403C4E"/>
                </a:solidFill>
                <a:latin typeface="Open Sans" pitchFamily="34" charset="0"/>
                <a:ea typeface="Open Sans" pitchFamily="34" charset="-122"/>
                <a:cs typeface="Open Sans" pitchFamily="34" charset="-120"/>
              </a:rPr>
              <a:t>Revealed strong classification performance across all seven obesity categories</a:t>
            </a:r>
            <a:endParaRPr lang="en-US" sz="1750" dirty="0"/>
          </a:p>
        </p:txBody>
      </p:sp>
      <p:pic>
        <p:nvPicPr>
          <p:cNvPr id="17" name="Image 6" descr="preencoded.png">    </p:cNvPr>
          <p:cNvPicPr>
            <a:picLocks noChangeAspect="1"/>
          </p:cNvPicPr>
          <p:nvPr/>
        </p:nvPicPr>
        <p:blipFill>
          <a:blip r:embed="rId7"/>
          <a:stretch>
            <a:fillRect/>
          </a:stretch>
        </p:blipFill>
        <p:spPr>
          <a:xfrm>
            <a:off x="5029676" y="1766411"/>
            <a:ext cx="4571048" cy="4571048"/>
          </a:xfrm>
          <a:prstGeom prst="rect">
            <a:avLst/>
          </a:prstGeom>
        </p:spPr>
      </p:pic>
      <p:pic>
        <p:nvPicPr>
          <p:cNvPr id="18" name="Image 7" descr="preencoded.png">    </p:cNvPr>
          <p:cNvPicPr>
            <a:picLocks noChangeAspect="1"/>
          </p:cNvPicPr>
          <p:nvPr/>
        </p:nvPicPr>
        <p:blipFill>
          <a:blip r:embed="rId8"/>
          <a:stretch>
            <a:fillRect/>
          </a:stretch>
        </p:blipFill>
        <p:spPr>
          <a:xfrm>
            <a:off x="5838349" y="4762024"/>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algn="l" indent="0" marL="0">
              <a:lnSpc>
                <a:spcPts val="2800"/>
              </a:lnSpc>
              <a:buNone/>
            </a:pPr>
            <a:r>
              <a:rPr lang="en-US" sz="1750" dirty="0">
                <a:solidFill>
                  <a:srgbClr val="403C4E"/>
                </a:solidFill>
                <a:latin typeface="Open Sans" pitchFamily="34" charset="0"/>
                <a:ea typeface="Open Sans" pitchFamily="34" charset="-122"/>
                <a:cs typeface="Open Sans" pitchFamily="34" charset="-120"/>
              </a:rPr>
              <a:t>The classification report showed excellent performance across all obesity categories, with precision, recall, and F1-scores consistently above 0.80. The model performed exceptionally well for Obesity Type I (0.98 precision) and Obesity Type II (1.00 precision), while showing slightly lower but still strong performance for Obesity Type II and III (0.80-0.82 precision).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37982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Prepared by:</a:t>
            </a:r>
            <a:endParaRPr lang="en-US" sz="4450" dirty="0"/>
          </a:p>
        </p:txBody>
      </p:sp>
      <p:sp>
        <p:nvSpPr>
          <p:cNvPr id="3" name="Text 1"/>
          <p:cNvSpPr/>
          <p:nvPr/>
        </p:nvSpPr>
        <p:spPr>
          <a:xfrm>
            <a:off x="793790" y="354222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Abdullah Mahmoud</a:t>
            </a:r>
            <a:endParaRPr lang="en-US" sz="1750" dirty="0"/>
          </a:p>
        </p:txBody>
      </p:sp>
      <p:sp>
        <p:nvSpPr>
          <p:cNvPr id="4" name="Text 2"/>
          <p:cNvSpPr/>
          <p:nvPr/>
        </p:nvSpPr>
        <p:spPr>
          <a:xfrm>
            <a:off x="793790" y="398442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Ali Salama</a:t>
            </a:r>
            <a:endParaRPr lang="en-US" sz="1750" dirty="0"/>
          </a:p>
        </p:txBody>
      </p:sp>
      <p:sp>
        <p:nvSpPr>
          <p:cNvPr id="5" name="Text 3"/>
          <p:cNvSpPr/>
          <p:nvPr/>
        </p:nvSpPr>
        <p:spPr>
          <a:xfrm>
            <a:off x="793790" y="442662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Sara Nabil</a:t>
            </a:r>
            <a:endParaRPr lang="en-US" sz="1750" dirty="0"/>
          </a:p>
        </p:txBody>
      </p:sp>
      <p:sp>
        <p:nvSpPr>
          <p:cNvPr id="6" name="Text 4"/>
          <p:cNvSpPr/>
          <p:nvPr/>
        </p:nvSpPr>
        <p:spPr>
          <a:xfrm>
            <a:off x="793790" y="486882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Sara Gamil</a:t>
            </a:r>
            <a:endParaRPr lang="en-US" sz="1750" dirty="0"/>
          </a:p>
        </p:txBody>
      </p:sp>
      <p:sp>
        <p:nvSpPr>
          <p:cNvPr id="7" name="Text 5"/>
          <p:cNvSpPr/>
          <p:nvPr/>
        </p:nvSpPr>
        <p:spPr>
          <a:xfrm>
            <a:off x="793790" y="5486876"/>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algn="ctr"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241" y="614720"/>
            <a:ext cx="7579519" cy="1396841"/>
          </a:xfrm>
          <a:prstGeom prst="rect">
            <a:avLst/>
          </a:prstGeom>
          <a:noFill/>
          <a:ln/>
        </p:spPr>
        <p:txBody>
          <a:bodyPr wrap="square" lIns="0" tIns="0" rIns="0" bIns="0" rtlCol="0" anchor="t"/>
          <a:lstStyle/>
          <a:p>
            <a:pPr algn="l" indent="0" marL="0">
              <a:lnSpc>
                <a:spcPts val="5450"/>
              </a:lnSpc>
              <a:buNone/>
            </a:pPr>
            <a:r>
              <a:rPr lang="en-US" sz="4350" b="1" dirty="0">
                <a:solidFill>
                  <a:srgbClr val="403C4E"/>
                </a:solidFill>
                <a:latin typeface="Merriweather Bold" pitchFamily="34" charset="0"/>
                <a:ea typeface="Merriweather Bold" pitchFamily="34" charset="-122"/>
                <a:cs typeface="Merriweather Bold" pitchFamily="34" charset="-120"/>
              </a:rPr>
              <a:t>Problem Definition &amp; Objectives</a:t>
            </a:r>
            <a:endParaRPr lang="en-US" sz="4350" dirty="0"/>
          </a:p>
        </p:txBody>
      </p:sp>
      <p:sp>
        <p:nvSpPr>
          <p:cNvPr id="4" name="Shape 1"/>
          <p:cNvSpPr/>
          <p:nvPr/>
        </p:nvSpPr>
        <p:spPr>
          <a:xfrm>
            <a:off x="782241" y="2598063"/>
            <a:ext cx="502801" cy="502801"/>
          </a:xfrm>
          <a:prstGeom prst="roundRect">
            <a:avLst>
              <a:gd name="adj" fmla="val 18671"/>
            </a:avLst>
          </a:prstGeom>
          <a:solidFill>
            <a:srgbClr val="FFD8CC"/>
          </a:solidFill>
          <a:ln w="7620">
            <a:solidFill>
              <a:srgbClr val="E5BEB2"/>
            </a:solidFill>
            <a:prstDash val="solid"/>
          </a:ln>
        </p:spPr>
      </p:sp>
      <p:pic>
        <p:nvPicPr>
          <p:cNvPr id="5" name="Image 1" descr="preencoded.png">    </p:cNvPr>
          <p:cNvPicPr>
            <a:picLocks noChangeAspect="1"/>
          </p:cNvPicPr>
          <p:nvPr/>
        </p:nvPicPr>
        <p:blipFill>
          <a:blip r:embed="rId2"/>
          <a:stretch>
            <a:fillRect/>
          </a:stretch>
        </p:blipFill>
        <p:spPr>
          <a:xfrm>
            <a:off x="866001" y="2639913"/>
            <a:ext cx="335161" cy="418981"/>
          </a:xfrm>
          <a:prstGeom prst="rect">
            <a:avLst/>
          </a:prstGeom>
        </p:spPr>
      </p:pic>
      <p:sp>
        <p:nvSpPr>
          <p:cNvPr id="6" name="Text 2"/>
          <p:cNvSpPr/>
          <p:nvPr/>
        </p:nvSpPr>
        <p:spPr>
          <a:xfrm>
            <a:off x="1508522" y="2598063"/>
            <a:ext cx="2793921" cy="349210"/>
          </a:xfrm>
          <a:prstGeom prst="rect">
            <a:avLst/>
          </a:prstGeom>
          <a:noFill/>
          <a:ln/>
        </p:spPr>
        <p:txBody>
          <a:bodyPr wrap="none" lIns="0" tIns="0" rIns="0" bIns="0" rtlCol="0" anchor="t"/>
          <a:lstStyle/>
          <a:p>
            <a:pPr algn="l" indent="0" marL="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Project Goal</a:t>
            </a:r>
            <a:endParaRPr lang="en-US" sz="2150" dirty="0"/>
          </a:p>
        </p:txBody>
      </p:sp>
      <p:sp>
        <p:nvSpPr>
          <p:cNvPr id="7" name="Text 3"/>
          <p:cNvSpPr/>
          <p:nvPr/>
        </p:nvSpPr>
        <p:spPr>
          <a:xfrm>
            <a:off x="1508522" y="3081338"/>
            <a:ext cx="2951798" cy="1430179"/>
          </a:xfrm>
          <a:prstGeom prst="rect">
            <a:avLst/>
          </a:prstGeom>
          <a:noFill/>
          <a:ln/>
        </p:spPr>
        <p:txBody>
          <a:bodyPr wrap="square" lIns="0" tIns="0" rIns="0" bIns="0" rtlCol="0" anchor="t"/>
          <a:lstStyle/>
          <a:p>
            <a:pPr algn="l" indent="0" marL="0">
              <a:lnSpc>
                <a:spcPts val="2800"/>
              </a:lnSpc>
              <a:buNone/>
            </a:pPr>
            <a:r>
              <a:rPr lang="en-US" sz="1750" dirty="0">
                <a:solidFill>
                  <a:srgbClr val="403C4E"/>
                </a:solidFill>
                <a:latin typeface="Open Sans" pitchFamily="34" charset="0"/>
                <a:ea typeface="Open Sans" pitchFamily="34" charset="-122"/>
                <a:cs typeface="Open Sans" pitchFamily="34" charset="-120"/>
              </a:rPr>
              <a:t>Develop a machine learning model to predict obesity risk in individuals based on various attributes.</a:t>
            </a:r>
            <a:endParaRPr lang="en-US" sz="1750" dirty="0"/>
          </a:p>
        </p:txBody>
      </p:sp>
      <p:sp>
        <p:nvSpPr>
          <p:cNvPr id="8" name="Shape 4"/>
          <p:cNvSpPr/>
          <p:nvPr/>
        </p:nvSpPr>
        <p:spPr>
          <a:xfrm>
            <a:off x="4683800" y="2598063"/>
            <a:ext cx="502801" cy="502801"/>
          </a:xfrm>
          <a:prstGeom prst="roundRect">
            <a:avLst>
              <a:gd name="adj" fmla="val 18671"/>
            </a:avLst>
          </a:prstGeom>
          <a:solidFill>
            <a:srgbClr val="FFD8CC"/>
          </a:solidFill>
          <a:ln w="7620">
            <a:solidFill>
              <a:srgbClr val="E5BEB2"/>
            </a:solidFill>
            <a:prstDash val="solid"/>
          </a:ln>
        </p:spPr>
      </p:sp>
      <p:pic>
        <p:nvPicPr>
          <p:cNvPr id="9" name="Image 2" descr="preencoded.png">    </p:cNvPr>
          <p:cNvPicPr>
            <a:picLocks noChangeAspect="1"/>
          </p:cNvPicPr>
          <p:nvPr/>
        </p:nvPicPr>
        <p:blipFill>
          <a:blip r:embed="rId3"/>
          <a:stretch>
            <a:fillRect/>
          </a:stretch>
        </p:blipFill>
        <p:spPr>
          <a:xfrm>
            <a:off x="4767560" y="2639913"/>
            <a:ext cx="335161" cy="418981"/>
          </a:xfrm>
          <a:prstGeom prst="rect">
            <a:avLst/>
          </a:prstGeom>
        </p:spPr>
      </p:pic>
      <p:sp>
        <p:nvSpPr>
          <p:cNvPr id="10" name="Text 5"/>
          <p:cNvSpPr/>
          <p:nvPr/>
        </p:nvSpPr>
        <p:spPr>
          <a:xfrm>
            <a:off x="5410081" y="2598063"/>
            <a:ext cx="2793921" cy="349210"/>
          </a:xfrm>
          <a:prstGeom prst="rect">
            <a:avLst/>
          </a:prstGeom>
          <a:noFill/>
          <a:ln/>
        </p:spPr>
        <p:txBody>
          <a:bodyPr wrap="none" lIns="0" tIns="0" rIns="0" bIns="0" rtlCol="0" anchor="t"/>
          <a:lstStyle/>
          <a:p>
            <a:pPr algn="l" indent="0" marL="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Health Significance</a:t>
            </a:r>
            <a:endParaRPr lang="en-US" sz="2150" dirty="0"/>
          </a:p>
        </p:txBody>
      </p:sp>
      <p:sp>
        <p:nvSpPr>
          <p:cNvPr id="11" name="Text 6"/>
          <p:cNvSpPr/>
          <p:nvPr/>
        </p:nvSpPr>
        <p:spPr>
          <a:xfrm>
            <a:off x="5410081" y="3081338"/>
            <a:ext cx="2951798" cy="1787723"/>
          </a:xfrm>
          <a:prstGeom prst="rect">
            <a:avLst/>
          </a:prstGeom>
          <a:noFill/>
          <a:ln/>
        </p:spPr>
        <p:txBody>
          <a:bodyPr wrap="square" lIns="0" tIns="0" rIns="0" bIns="0" rtlCol="0" anchor="t"/>
          <a:lstStyle/>
          <a:p>
            <a:pPr algn="l" indent="0" marL="0">
              <a:lnSpc>
                <a:spcPts val="2800"/>
              </a:lnSpc>
              <a:buNone/>
            </a:pPr>
            <a:r>
              <a:rPr lang="en-US" sz="1750" dirty="0">
                <a:solidFill>
                  <a:srgbClr val="403C4E"/>
                </a:solidFill>
                <a:latin typeface="Open Sans" pitchFamily="34" charset="0"/>
                <a:ea typeface="Open Sans" pitchFamily="34" charset="-122"/>
                <a:cs typeface="Open Sans" pitchFamily="34" charset="-120"/>
              </a:rPr>
              <a:t>Obesity is a critical factor related to cardiovascular diseases, making early prediction essential for preventive healthcare.</a:t>
            </a:r>
            <a:endParaRPr lang="en-US" sz="1750" dirty="0"/>
          </a:p>
        </p:txBody>
      </p:sp>
      <p:sp>
        <p:nvSpPr>
          <p:cNvPr id="12" name="Shape 7"/>
          <p:cNvSpPr/>
          <p:nvPr/>
        </p:nvSpPr>
        <p:spPr>
          <a:xfrm>
            <a:off x="782241" y="5343882"/>
            <a:ext cx="502801" cy="502801"/>
          </a:xfrm>
          <a:prstGeom prst="roundRect">
            <a:avLst>
              <a:gd name="adj" fmla="val 18671"/>
            </a:avLst>
          </a:prstGeom>
          <a:solidFill>
            <a:srgbClr val="FFD8CC"/>
          </a:solidFill>
          <a:ln w="7620">
            <a:solidFill>
              <a:srgbClr val="E5BEB2"/>
            </a:solidFill>
            <a:prstDash val="solid"/>
          </a:ln>
        </p:spPr>
      </p:sp>
      <p:pic>
        <p:nvPicPr>
          <p:cNvPr id="13" name="Image 3" descr="preencoded.png">    </p:cNvPr>
          <p:cNvPicPr>
            <a:picLocks noChangeAspect="1"/>
          </p:cNvPicPr>
          <p:nvPr/>
        </p:nvPicPr>
        <p:blipFill>
          <a:blip r:embed="rId4"/>
          <a:stretch>
            <a:fillRect/>
          </a:stretch>
        </p:blipFill>
        <p:spPr>
          <a:xfrm>
            <a:off x="866001" y="5385733"/>
            <a:ext cx="335161" cy="418981"/>
          </a:xfrm>
          <a:prstGeom prst="rect">
            <a:avLst/>
          </a:prstGeom>
        </p:spPr>
      </p:pic>
      <p:sp>
        <p:nvSpPr>
          <p:cNvPr id="14" name="Text 8"/>
          <p:cNvSpPr/>
          <p:nvPr/>
        </p:nvSpPr>
        <p:spPr>
          <a:xfrm>
            <a:off x="1508522" y="5343882"/>
            <a:ext cx="2793921" cy="349210"/>
          </a:xfrm>
          <a:prstGeom prst="rect">
            <a:avLst/>
          </a:prstGeom>
          <a:noFill/>
          <a:ln/>
        </p:spPr>
        <p:txBody>
          <a:bodyPr wrap="none" lIns="0" tIns="0" rIns="0" bIns="0" rtlCol="0" anchor="t"/>
          <a:lstStyle/>
          <a:p>
            <a:pPr algn="l" indent="0" marL="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Business Impact</a:t>
            </a:r>
            <a:endParaRPr lang="en-US" sz="2150" dirty="0"/>
          </a:p>
        </p:txBody>
      </p:sp>
      <p:sp>
        <p:nvSpPr>
          <p:cNvPr id="15" name="Text 9"/>
          <p:cNvSpPr/>
          <p:nvPr/>
        </p:nvSpPr>
        <p:spPr>
          <a:xfrm>
            <a:off x="1508522" y="5827157"/>
            <a:ext cx="6853237" cy="1787723"/>
          </a:xfrm>
          <a:prstGeom prst="rect">
            <a:avLst/>
          </a:prstGeom>
          <a:noFill/>
          <a:ln/>
        </p:spPr>
        <p:txBody>
          <a:bodyPr wrap="square" lIns="0" tIns="0" rIns="0" bIns="0" rtlCol="0" anchor="t"/>
          <a:lstStyle/>
          <a:p>
            <a:pPr algn="l" indent="0" marL="0">
              <a:lnSpc>
                <a:spcPts val="2800"/>
              </a:lnSpc>
              <a:buNone/>
            </a:pPr>
            <a:r>
              <a:rPr lang="en-US" sz="1750" dirty="0">
                <a:solidFill>
                  <a:srgbClr val="403C4E"/>
                </a:solidFill>
                <a:latin typeface="Open Sans" pitchFamily="34" charset="0"/>
                <a:ea typeface="Open Sans" pitchFamily="34" charset="-122"/>
                <a:cs typeface="Open Sans" pitchFamily="34" charset="-120"/>
              </a:rPr>
              <a:t>By accurately predicting obesity risk, the model can assist healthcare providers, policymakers, and individuals in making informed decisions about lifestyle changes and early interventions. This can lead to reduced healthcare costs and improved public health outcomes.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2361" y="622697"/>
            <a:ext cx="5094089" cy="636746"/>
          </a:xfrm>
          <a:prstGeom prst="rect">
            <a:avLst/>
          </a:prstGeom>
          <a:noFill/>
          <a:ln/>
        </p:spPr>
        <p:txBody>
          <a:bodyPr wrap="none" lIns="0" tIns="0" rIns="0" bIns="0" rtlCol="0" anchor="t"/>
          <a:lstStyle/>
          <a:p>
            <a:pPr algn="l" indent="0" marL="0">
              <a:lnSpc>
                <a:spcPts val="5000"/>
              </a:lnSpc>
              <a:buNone/>
            </a:pPr>
            <a:r>
              <a:rPr lang="en-US" sz="4000" b="1" dirty="0">
                <a:solidFill>
                  <a:srgbClr val="403C4E"/>
                </a:solidFill>
                <a:latin typeface="Merriweather Bold" pitchFamily="34" charset="0"/>
                <a:ea typeface="Merriweather Bold" pitchFamily="34" charset="-122"/>
                <a:cs typeface="Merriweather Bold" pitchFamily="34" charset="-120"/>
              </a:rPr>
              <a:t>Dataset Attributes</a:t>
            </a:r>
            <a:endParaRPr lang="en-US" sz="4000" dirty="0"/>
          </a:p>
        </p:txBody>
      </p:sp>
      <p:sp>
        <p:nvSpPr>
          <p:cNvPr id="3" name="Text 1"/>
          <p:cNvSpPr/>
          <p:nvPr/>
        </p:nvSpPr>
        <p:spPr>
          <a:xfrm>
            <a:off x="792361" y="1768793"/>
            <a:ext cx="2546985" cy="318254"/>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Personal Attributes</a:t>
            </a:r>
            <a:endParaRPr lang="en-US" sz="2000" dirty="0"/>
          </a:p>
        </p:txBody>
      </p:sp>
      <p:sp>
        <p:nvSpPr>
          <p:cNvPr id="4" name="Text 2"/>
          <p:cNvSpPr/>
          <p:nvPr/>
        </p:nvSpPr>
        <p:spPr>
          <a:xfrm>
            <a:off x="792361" y="2290763"/>
            <a:ext cx="4016693" cy="325874"/>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Gender: Biological sex of the individual</a:t>
            </a:r>
            <a:endParaRPr lang="en-US" sz="1600" dirty="0"/>
          </a:p>
        </p:txBody>
      </p:sp>
      <p:sp>
        <p:nvSpPr>
          <p:cNvPr id="5" name="Text 3"/>
          <p:cNvSpPr/>
          <p:nvPr/>
        </p:nvSpPr>
        <p:spPr>
          <a:xfrm>
            <a:off x="792361" y="2687955"/>
            <a:ext cx="4016693" cy="65174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Height: Height of the person (in meters)</a:t>
            </a:r>
            <a:endParaRPr lang="en-US" sz="1600" dirty="0"/>
          </a:p>
        </p:txBody>
      </p:sp>
      <p:sp>
        <p:nvSpPr>
          <p:cNvPr id="6" name="Text 4"/>
          <p:cNvSpPr/>
          <p:nvPr/>
        </p:nvSpPr>
        <p:spPr>
          <a:xfrm>
            <a:off x="792361" y="3411022"/>
            <a:ext cx="4016693" cy="325874"/>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Age: Age of the individual</a:t>
            </a:r>
            <a:endParaRPr lang="en-US" sz="1600" dirty="0"/>
          </a:p>
        </p:txBody>
      </p:sp>
      <p:sp>
        <p:nvSpPr>
          <p:cNvPr id="7" name="Text 5"/>
          <p:cNvSpPr/>
          <p:nvPr/>
        </p:nvSpPr>
        <p:spPr>
          <a:xfrm>
            <a:off x="792361" y="3808214"/>
            <a:ext cx="4016693" cy="325874"/>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Weight: Current body weight (in kg)</a:t>
            </a:r>
            <a:endParaRPr lang="en-US" sz="1600" dirty="0"/>
          </a:p>
        </p:txBody>
      </p:sp>
      <p:sp>
        <p:nvSpPr>
          <p:cNvPr id="8" name="Text 6"/>
          <p:cNvSpPr/>
          <p:nvPr/>
        </p:nvSpPr>
        <p:spPr>
          <a:xfrm>
            <a:off x="792361" y="4205407"/>
            <a:ext cx="4016693" cy="977622"/>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Family history with overweight: Whether there is a genetic predisposition to overweight</a:t>
            </a:r>
            <a:endParaRPr lang="en-US" sz="1600" dirty="0"/>
          </a:p>
        </p:txBody>
      </p:sp>
      <p:sp>
        <p:nvSpPr>
          <p:cNvPr id="9" name="Text 7"/>
          <p:cNvSpPr/>
          <p:nvPr/>
        </p:nvSpPr>
        <p:spPr>
          <a:xfrm>
            <a:off x="792361" y="5254347"/>
            <a:ext cx="4016693" cy="65174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Smoking habit (SMOKE): Whether the person smokes or not</a:t>
            </a:r>
            <a:endParaRPr lang="en-US" sz="1600" dirty="0"/>
          </a:p>
        </p:txBody>
      </p:sp>
      <p:sp>
        <p:nvSpPr>
          <p:cNvPr id="10" name="Text 8"/>
          <p:cNvSpPr/>
          <p:nvPr/>
        </p:nvSpPr>
        <p:spPr>
          <a:xfrm>
            <a:off x="5313640" y="1768793"/>
            <a:ext cx="2546985" cy="318254"/>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Eating Habits</a:t>
            </a:r>
            <a:endParaRPr lang="en-US" sz="2000" dirty="0"/>
          </a:p>
        </p:txBody>
      </p:sp>
      <p:sp>
        <p:nvSpPr>
          <p:cNvPr id="11" name="Text 9"/>
          <p:cNvSpPr/>
          <p:nvPr/>
        </p:nvSpPr>
        <p:spPr>
          <a:xfrm>
            <a:off x="5313640" y="2290763"/>
            <a:ext cx="4016693" cy="977622"/>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Frequent consumption of high caloric food (FAVC): Whether the person regularly consumes high-calorie foods</a:t>
            </a:r>
            <a:endParaRPr lang="en-US" sz="1600" dirty="0"/>
          </a:p>
        </p:txBody>
      </p:sp>
      <p:sp>
        <p:nvSpPr>
          <p:cNvPr id="12" name="Text 10"/>
          <p:cNvSpPr/>
          <p:nvPr/>
        </p:nvSpPr>
        <p:spPr>
          <a:xfrm>
            <a:off x="5313640" y="3339703"/>
            <a:ext cx="4016693" cy="977622"/>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Frequency of consumption of vegetables (FCVC): How often the individual eats vegetables</a:t>
            </a:r>
            <a:endParaRPr lang="en-US" sz="1600" dirty="0"/>
          </a:p>
        </p:txBody>
      </p:sp>
      <p:sp>
        <p:nvSpPr>
          <p:cNvPr id="13" name="Text 11"/>
          <p:cNvSpPr/>
          <p:nvPr/>
        </p:nvSpPr>
        <p:spPr>
          <a:xfrm>
            <a:off x="5313640" y="4388644"/>
            <a:ext cx="4016693" cy="65174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Number of main meals (NCP): Daily number of main meals consumed</a:t>
            </a:r>
            <a:endParaRPr lang="en-US" sz="1600" dirty="0"/>
          </a:p>
        </p:txBody>
      </p:sp>
      <p:sp>
        <p:nvSpPr>
          <p:cNvPr id="14" name="Text 12"/>
          <p:cNvSpPr/>
          <p:nvPr/>
        </p:nvSpPr>
        <p:spPr>
          <a:xfrm>
            <a:off x="5313640" y="5111710"/>
            <a:ext cx="4016693" cy="977622"/>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Consumption of food between meals (CAEC): Snacking habits between meals</a:t>
            </a:r>
            <a:endParaRPr lang="en-US" sz="1600" dirty="0"/>
          </a:p>
        </p:txBody>
      </p:sp>
      <p:sp>
        <p:nvSpPr>
          <p:cNvPr id="15" name="Text 13"/>
          <p:cNvSpPr/>
          <p:nvPr/>
        </p:nvSpPr>
        <p:spPr>
          <a:xfrm>
            <a:off x="5313640" y="6160651"/>
            <a:ext cx="4016693" cy="65174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Consumption of water daily (CH2O): Amount of water intake per day</a:t>
            </a:r>
            <a:endParaRPr lang="en-US" sz="1600" dirty="0"/>
          </a:p>
        </p:txBody>
      </p:sp>
      <p:sp>
        <p:nvSpPr>
          <p:cNvPr id="16" name="Text 14"/>
          <p:cNvSpPr/>
          <p:nvPr/>
        </p:nvSpPr>
        <p:spPr>
          <a:xfrm>
            <a:off x="5313640" y="6883718"/>
            <a:ext cx="4016693" cy="65174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Consumption of alcohol (CALC): Frequency of alcohol consumption</a:t>
            </a:r>
            <a:endParaRPr lang="en-US" sz="1600" dirty="0"/>
          </a:p>
        </p:txBody>
      </p:sp>
      <p:sp>
        <p:nvSpPr>
          <p:cNvPr id="17" name="Text 15"/>
          <p:cNvSpPr/>
          <p:nvPr/>
        </p:nvSpPr>
        <p:spPr>
          <a:xfrm>
            <a:off x="9834920" y="1768793"/>
            <a:ext cx="2546985" cy="318254"/>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Physical Condition</a:t>
            </a:r>
            <a:endParaRPr lang="en-US" sz="2000" dirty="0"/>
          </a:p>
        </p:txBody>
      </p:sp>
      <p:sp>
        <p:nvSpPr>
          <p:cNvPr id="18" name="Text 16"/>
          <p:cNvSpPr/>
          <p:nvPr/>
        </p:nvSpPr>
        <p:spPr>
          <a:xfrm>
            <a:off x="9834920" y="2290763"/>
            <a:ext cx="4016693" cy="977622"/>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Calorie consumption monitoring (SCC): Whether the person actively monitors their calorie intake</a:t>
            </a:r>
            <a:endParaRPr lang="en-US" sz="1600" dirty="0"/>
          </a:p>
        </p:txBody>
      </p:sp>
      <p:sp>
        <p:nvSpPr>
          <p:cNvPr id="19" name="Text 17"/>
          <p:cNvSpPr/>
          <p:nvPr/>
        </p:nvSpPr>
        <p:spPr>
          <a:xfrm>
            <a:off x="9834920" y="3339703"/>
            <a:ext cx="4016693" cy="65174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Physical activity frequency (FAF): Regularity of physical activity</a:t>
            </a:r>
            <a:endParaRPr lang="en-US" sz="1600" dirty="0"/>
          </a:p>
        </p:txBody>
      </p:sp>
      <p:sp>
        <p:nvSpPr>
          <p:cNvPr id="20" name="Text 18"/>
          <p:cNvSpPr/>
          <p:nvPr/>
        </p:nvSpPr>
        <p:spPr>
          <a:xfrm>
            <a:off x="9834920" y="4062770"/>
            <a:ext cx="4016693" cy="977622"/>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Time using technology devices (TUE): Duration spent using electronic devices daily</a:t>
            </a:r>
            <a:endParaRPr lang="en-US" sz="1600" dirty="0"/>
          </a:p>
        </p:txBody>
      </p:sp>
      <p:sp>
        <p:nvSpPr>
          <p:cNvPr id="21" name="Text 19"/>
          <p:cNvSpPr/>
          <p:nvPr/>
        </p:nvSpPr>
        <p:spPr>
          <a:xfrm>
            <a:off x="9834920" y="5111710"/>
            <a:ext cx="4016693" cy="977622"/>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C4E"/>
                </a:solidFill>
                <a:latin typeface="Open Sans" pitchFamily="34" charset="0"/>
                <a:ea typeface="Open Sans" pitchFamily="34" charset="-122"/>
                <a:cs typeface="Open Sans" pitchFamily="34" charset="-120"/>
              </a:rPr>
              <a:t>Transportation used (MTRANS): Mode of transportation used (e.g., walking, cycling, public transport, car)</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0659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BMI Categories</a:t>
            </a:r>
            <a:endParaRPr lang="en-US" sz="4450" dirty="0"/>
          </a:p>
        </p:txBody>
      </p:sp>
      <p:sp>
        <p:nvSpPr>
          <p:cNvPr id="4" name="Shape 1"/>
          <p:cNvSpPr/>
          <p:nvPr/>
        </p:nvSpPr>
        <p:spPr>
          <a:xfrm>
            <a:off x="6280190" y="2355533"/>
            <a:ext cx="7556421" cy="4567476"/>
          </a:xfrm>
          <a:prstGeom prst="roundRect">
            <a:avLst>
              <a:gd name="adj" fmla="val 2086"/>
            </a:avLst>
          </a:prstGeom>
          <a:noFill/>
          <a:ln w="7620">
            <a:solidFill>
              <a:srgbClr val="000000">
                <a:alpha val="8000"/>
              </a:srgbClr>
            </a:solidFill>
            <a:prstDash val="solid"/>
          </a:ln>
        </p:spPr>
      </p:sp>
      <p:sp>
        <p:nvSpPr>
          <p:cNvPr id="5" name="Shape 2"/>
          <p:cNvSpPr/>
          <p:nvPr/>
        </p:nvSpPr>
        <p:spPr>
          <a:xfrm>
            <a:off x="6287810" y="2363153"/>
            <a:ext cx="7541181" cy="650319"/>
          </a:xfrm>
          <a:prstGeom prst="rect">
            <a:avLst/>
          </a:prstGeom>
          <a:solidFill>
            <a:srgbClr val="FFFFFF">
              <a:alpha val="4000"/>
            </a:srgbClr>
          </a:solidFill>
          <a:ln/>
        </p:spPr>
      </p:sp>
      <p:sp>
        <p:nvSpPr>
          <p:cNvPr id="6" name="Text 3"/>
          <p:cNvSpPr/>
          <p:nvPr/>
        </p:nvSpPr>
        <p:spPr>
          <a:xfrm>
            <a:off x="6514624" y="250686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Category</a:t>
            </a:r>
            <a:endParaRPr lang="en-US" sz="1750" dirty="0"/>
          </a:p>
        </p:txBody>
      </p:sp>
      <p:sp>
        <p:nvSpPr>
          <p:cNvPr id="7" name="Text 4"/>
          <p:cNvSpPr/>
          <p:nvPr/>
        </p:nvSpPr>
        <p:spPr>
          <a:xfrm>
            <a:off x="10289024" y="250686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BMI Range</a:t>
            </a:r>
            <a:endParaRPr lang="en-US" sz="1750" dirty="0"/>
          </a:p>
        </p:txBody>
      </p:sp>
      <p:sp>
        <p:nvSpPr>
          <p:cNvPr id="8" name="Shape 5"/>
          <p:cNvSpPr/>
          <p:nvPr/>
        </p:nvSpPr>
        <p:spPr>
          <a:xfrm>
            <a:off x="6287810" y="3013472"/>
            <a:ext cx="7541181" cy="650319"/>
          </a:xfrm>
          <a:prstGeom prst="rect">
            <a:avLst/>
          </a:prstGeom>
          <a:solidFill>
            <a:srgbClr val="000000">
              <a:alpha val="4000"/>
            </a:srgbClr>
          </a:solidFill>
          <a:ln/>
        </p:spPr>
      </p:sp>
      <p:sp>
        <p:nvSpPr>
          <p:cNvPr id="9" name="Text 6"/>
          <p:cNvSpPr/>
          <p:nvPr/>
        </p:nvSpPr>
        <p:spPr>
          <a:xfrm>
            <a:off x="6514624" y="315718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Insufficient Weight</a:t>
            </a:r>
            <a:endParaRPr lang="en-US" sz="1750" dirty="0"/>
          </a:p>
        </p:txBody>
      </p:sp>
      <p:sp>
        <p:nvSpPr>
          <p:cNvPr id="10" name="Text 7"/>
          <p:cNvSpPr/>
          <p:nvPr/>
        </p:nvSpPr>
        <p:spPr>
          <a:xfrm>
            <a:off x="10289024" y="315718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Less than 18.5</a:t>
            </a:r>
            <a:endParaRPr lang="en-US" sz="1750" dirty="0"/>
          </a:p>
        </p:txBody>
      </p:sp>
      <p:sp>
        <p:nvSpPr>
          <p:cNvPr id="11" name="Shape 8"/>
          <p:cNvSpPr/>
          <p:nvPr/>
        </p:nvSpPr>
        <p:spPr>
          <a:xfrm>
            <a:off x="6287810" y="3663791"/>
            <a:ext cx="7541181" cy="650319"/>
          </a:xfrm>
          <a:prstGeom prst="rect">
            <a:avLst/>
          </a:prstGeom>
          <a:solidFill>
            <a:srgbClr val="FFFFFF">
              <a:alpha val="4000"/>
            </a:srgbClr>
          </a:solidFill>
          <a:ln/>
        </p:spPr>
      </p:sp>
      <p:sp>
        <p:nvSpPr>
          <p:cNvPr id="12" name="Text 9"/>
          <p:cNvSpPr/>
          <p:nvPr/>
        </p:nvSpPr>
        <p:spPr>
          <a:xfrm>
            <a:off x="6514624" y="380750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Normal</a:t>
            </a:r>
            <a:endParaRPr lang="en-US" sz="1750" dirty="0"/>
          </a:p>
        </p:txBody>
      </p:sp>
      <p:sp>
        <p:nvSpPr>
          <p:cNvPr id="13" name="Text 10"/>
          <p:cNvSpPr/>
          <p:nvPr/>
        </p:nvSpPr>
        <p:spPr>
          <a:xfrm>
            <a:off x="10289024" y="380750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18.5 to 24.9</a:t>
            </a:r>
            <a:endParaRPr lang="en-US" sz="1750" dirty="0"/>
          </a:p>
        </p:txBody>
      </p:sp>
      <p:sp>
        <p:nvSpPr>
          <p:cNvPr id="14" name="Shape 11"/>
          <p:cNvSpPr/>
          <p:nvPr/>
        </p:nvSpPr>
        <p:spPr>
          <a:xfrm>
            <a:off x="6287810" y="4314111"/>
            <a:ext cx="7541181" cy="650319"/>
          </a:xfrm>
          <a:prstGeom prst="rect">
            <a:avLst/>
          </a:prstGeom>
          <a:solidFill>
            <a:srgbClr val="000000">
              <a:alpha val="4000"/>
            </a:srgbClr>
          </a:solidFill>
          <a:ln/>
        </p:spPr>
      </p:sp>
      <p:sp>
        <p:nvSpPr>
          <p:cNvPr id="15" name="Text 12"/>
          <p:cNvSpPr/>
          <p:nvPr/>
        </p:nvSpPr>
        <p:spPr>
          <a:xfrm>
            <a:off x="6514624" y="445781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Overweight</a:t>
            </a:r>
            <a:endParaRPr lang="en-US" sz="1750" dirty="0"/>
          </a:p>
        </p:txBody>
      </p:sp>
      <p:sp>
        <p:nvSpPr>
          <p:cNvPr id="16" name="Text 13"/>
          <p:cNvSpPr/>
          <p:nvPr/>
        </p:nvSpPr>
        <p:spPr>
          <a:xfrm>
            <a:off x="10289024" y="445781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25.0 to 29.9</a:t>
            </a:r>
            <a:endParaRPr lang="en-US" sz="1750" dirty="0"/>
          </a:p>
        </p:txBody>
      </p:sp>
      <p:sp>
        <p:nvSpPr>
          <p:cNvPr id="17" name="Shape 14"/>
          <p:cNvSpPr/>
          <p:nvPr/>
        </p:nvSpPr>
        <p:spPr>
          <a:xfrm>
            <a:off x="6287810" y="4964430"/>
            <a:ext cx="7541181" cy="650319"/>
          </a:xfrm>
          <a:prstGeom prst="rect">
            <a:avLst/>
          </a:prstGeom>
          <a:solidFill>
            <a:srgbClr val="FFFFFF">
              <a:alpha val="4000"/>
            </a:srgbClr>
          </a:solidFill>
          <a:ln/>
        </p:spPr>
      </p:sp>
      <p:sp>
        <p:nvSpPr>
          <p:cNvPr id="18" name="Text 15"/>
          <p:cNvSpPr/>
          <p:nvPr/>
        </p:nvSpPr>
        <p:spPr>
          <a:xfrm>
            <a:off x="6514624" y="510813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Obesity I</a:t>
            </a:r>
            <a:endParaRPr lang="en-US" sz="1750" dirty="0"/>
          </a:p>
        </p:txBody>
      </p:sp>
      <p:sp>
        <p:nvSpPr>
          <p:cNvPr id="19" name="Text 16"/>
          <p:cNvSpPr/>
          <p:nvPr/>
        </p:nvSpPr>
        <p:spPr>
          <a:xfrm>
            <a:off x="10289024" y="510813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30.0 to 34.9</a:t>
            </a:r>
            <a:endParaRPr lang="en-US" sz="1750" dirty="0"/>
          </a:p>
        </p:txBody>
      </p:sp>
      <p:sp>
        <p:nvSpPr>
          <p:cNvPr id="20" name="Shape 17"/>
          <p:cNvSpPr/>
          <p:nvPr/>
        </p:nvSpPr>
        <p:spPr>
          <a:xfrm>
            <a:off x="6287810" y="5614749"/>
            <a:ext cx="7541181" cy="650319"/>
          </a:xfrm>
          <a:prstGeom prst="rect">
            <a:avLst/>
          </a:prstGeom>
          <a:solidFill>
            <a:srgbClr val="000000">
              <a:alpha val="4000"/>
            </a:srgbClr>
          </a:solidFill>
          <a:ln/>
        </p:spPr>
      </p:sp>
      <p:sp>
        <p:nvSpPr>
          <p:cNvPr id="21" name="Text 18"/>
          <p:cNvSpPr/>
          <p:nvPr/>
        </p:nvSpPr>
        <p:spPr>
          <a:xfrm>
            <a:off x="6514624" y="575845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Obesity II</a:t>
            </a:r>
            <a:endParaRPr lang="en-US" sz="1750" dirty="0"/>
          </a:p>
        </p:txBody>
      </p:sp>
      <p:sp>
        <p:nvSpPr>
          <p:cNvPr id="22" name="Text 19"/>
          <p:cNvSpPr/>
          <p:nvPr/>
        </p:nvSpPr>
        <p:spPr>
          <a:xfrm>
            <a:off x="10289024" y="575845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35.0 to 39.9</a:t>
            </a:r>
            <a:endParaRPr lang="en-US" sz="1750" dirty="0"/>
          </a:p>
        </p:txBody>
      </p:sp>
      <p:sp>
        <p:nvSpPr>
          <p:cNvPr id="23" name="Shape 20"/>
          <p:cNvSpPr/>
          <p:nvPr/>
        </p:nvSpPr>
        <p:spPr>
          <a:xfrm>
            <a:off x="6287810" y="6265069"/>
            <a:ext cx="7541181" cy="650319"/>
          </a:xfrm>
          <a:prstGeom prst="rect">
            <a:avLst/>
          </a:prstGeom>
          <a:solidFill>
            <a:srgbClr val="FFFFFF">
              <a:alpha val="4000"/>
            </a:srgbClr>
          </a:solidFill>
          <a:ln/>
        </p:spPr>
      </p:sp>
      <p:sp>
        <p:nvSpPr>
          <p:cNvPr id="24" name="Text 21"/>
          <p:cNvSpPr/>
          <p:nvPr/>
        </p:nvSpPr>
        <p:spPr>
          <a:xfrm>
            <a:off x="6514624" y="6408777"/>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Obesity III</a:t>
            </a:r>
            <a:endParaRPr lang="en-US" sz="1750" dirty="0"/>
          </a:p>
        </p:txBody>
      </p:sp>
      <p:sp>
        <p:nvSpPr>
          <p:cNvPr id="25" name="Text 22"/>
          <p:cNvSpPr/>
          <p:nvPr/>
        </p:nvSpPr>
        <p:spPr>
          <a:xfrm>
            <a:off x="10289024" y="6408777"/>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Higher than 40</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84265"/>
            <a:ext cx="6552128" cy="637937"/>
          </a:xfrm>
          <a:prstGeom prst="rect">
            <a:avLst/>
          </a:prstGeom>
          <a:noFill/>
          <a:ln/>
        </p:spPr>
        <p:txBody>
          <a:bodyPr wrap="none" lIns="0" tIns="0" rIns="0" bIns="0" rtlCol="0" anchor="t"/>
          <a:lstStyle/>
          <a:p>
            <a:pPr algn="l" indent="0" marL="0">
              <a:lnSpc>
                <a:spcPts val="5000"/>
              </a:lnSpc>
              <a:buNone/>
            </a:pPr>
            <a:r>
              <a:rPr lang="en-US" sz="4000" b="1" dirty="0">
                <a:solidFill>
                  <a:srgbClr val="403C4E"/>
                </a:solidFill>
                <a:latin typeface="Merriweather Bold" pitchFamily="34" charset="0"/>
                <a:ea typeface="Merriweather Bold" pitchFamily="34" charset="-122"/>
                <a:cs typeface="Merriweather Bold" pitchFamily="34" charset="-120"/>
              </a:rPr>
              <a:t>Exploratory Data Analysis</a:t>
            </a:r>
            <a:endParaRPr lang="en-US" sz="4000" dirty="0"/>
          </a:p>
        </p:txBody>
      </p:sp>
      <p:pic>
        <p:nvPicPr>
          <p:cNvPr id="3" name="Image 0" descr="preencoded.png">    </p:cNvPr>
          <p:cNvPicPr>
            <a:picLocks noChangeAspect="1"/>
          </p:cNvPicPr>
          <p:nvPr/>
        </p:nvPicPr>
        <p:blipFill>
          <a:blip r:embed="rId1"/>
          <a:stretch>
            <a:fillRect/>
          </a:stretch>
        </p:blipFill>
        <p:spPr>
          <a:xfrm>
            <a:off x="793790" y="1830467"/>
            <a:ext cx="3729038" cy="2304693"/>
          </a:xfrm>
          <a:prstGeom prst="rect">
            <a:avLst/>
          </a:prstGeom>
        </p:spPr>
      </p:pic>
      <p:sp>
        <p:nvSpPr>
          <p:cNvPr id="4" name="Text 1"/>
          <p:cNvSpPr/>
          <p:nvPr/>
        </p:nvSpPr>
        <p:spPr>
          <a:xfrm>
            <a:off x="793790" y="4390311"/>
            <a:ext cx="2558296" cy="318849"/>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Correlation Analysis</a:t>
            </a:r>
            <a:endParaRPr lang="en-US" sz="2000" dirty="0"/>
          </a:p>
        </p:txBody>
      </p:sp>
      <p:sp>
        <p:nvSpPr>
          <p:cNvPr id="5" name="Text 2"/>
          <p:cNvSpPr/>
          <p:nvPr/>
        </p:nvSpPr>
        <p:spPr>
          <a:xfrm>
            <a:off x="793790" y="4831556"/>
            <a:ext cx="4143494" cy="2613660"/>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The correlation matrix revealed several significant relationships between variables. Height and Weight showed a moderate positive correlation (0.42), while Age and Weight also demonstrated a positive relationship (0.28). Interestingly, Age and Time using technology devices (TUE) showed a negative correlation (-0.30).</a:t>
            </a:r>
            <a:endParaRPr lang="en-US" sz="1600" dirty="0"/>
          </a:p>
        </p:txBody>
      </p:sp>
      <p:pic>
        <p:nvPicPr>
          <p:cNvPr id="6" name="Image 1" descr="preencoded.png">    </p:cNvPr>
          <p:cNvPicPr>
            <a:picLocks noChangeAspect="1"/>
          </p:cNvPicPr>
          <p:nvPr/>
        </p:nvPicPr>
        <p:blipFill>
          <a:blip r:embed="rId2"/>
          <a:stretch>
            <a:fillRect/>
          </a:stretch>
        </p:blipFill>
        <p:spPr>
          <a:xfrm>
            <a:off x="5243393" y="1830467"/>
            <a:ext cx="3729038" cy="2304693"/>
          </a:xfrm>
          <a:prstGeom prst="rect">
            <a:avLst/>
          </a:prstGeom>
        </p:spPr>
      </p:pic>
      <p:sp>
        <p:nvSpPr>
          <p:cNvPr id="7" name="Text 3"/>
          <p:cNvSpPr/>
          <p:nvPr/>
        </p:nvSpPr>
        <p:spPr>
          <a:xfrm>
            <a:off x="5243393" y="4390311"/>
            <a:ext cx="2686288" cy="318849"/>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Distribution Analysis</a:t>
            </a:r>
            <a:endParaRPr lang="en-US" sz="2000" dirty="0"/>
          </a:p>
        </p:txBody>
      </p:sp>
      <p:sp>
        <p:nvSpPr>
          <p:cNvPr id="8" name="Text 4"/>
          <p:cNvSpPr/>
          <p:nvPr/>
        </p:nvSpPr>
        <p:spPr>
          <a:xfrm>
            <a:off x="5243393" y="4831556"/>
            <a:ext cx="4143494" cy="1960245"/>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Histograms of numerical features revealed varying distributions. Age showed a right-skewed distribution with most participants being young adults. Weight distribution was bimodal, reflecting the different obesity categories in the dataset.</a:t>
            </a:r>
            <a:endParaRPr lang="en-US" sz="1600" dirty="0"/>
          </a:p>
        </p:txBody>
      </p:sp>
      <p:pic>
        <p:nvPicPr>
          <p:cNvPr id="9" name="Image 2" descr="preencoded.png">    </p:cNvPr>
          <p:cNvPicPr>
            <a:picLocks noChangeAspect="1"/>
          </p:cNvPicPr>
          <p:nvPr/>
        </p:nvPicPr>
        <p:blipFill>
          <a:blip r:embed="rId3"/>
          <a:stretch>
            <a:fillRect/>
          </a:stretch>
        </p:blipFill>
        <p:spPr>
          <a:xfrm>
            <a:off x="9692997" y="1830467"/>
            <a:ext cx="3729038" cy="2304693"/>
          </a:xfrm>
          <a:prstGeom prst="rect">
            <a:avLst/>
          </a:prstGeom>
        </p:spPr>
      </p:pic>
      <p:sp>
        <p:nvSpPr>
          <p:cNvPr id="10" name="Text 5"/>
          <p:cNvSpPr/>
          <p:nvPr/>
        </p:nvSpPr>
        <p:spPr>
          <a:xfrm>
            <a:off x="9692997" y="4390311"/>
            <a:ext cx="2628662" cy="318849"/>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Categorical Variables</a:t>
            </a:r>
            <a:endParaRPr lang="en-US" sz="2000" dirty="0"/>
          </a:p>
        </p:txBody>
      </p:sp>
      <p:sp>
        <p:nvSpPr>
          <p:cNvPr id="11" name="Text 6"/>
          <p:cNvSpPr/>
          <p:nvPr/>
        </p:nvSpPr>
        <p:spPr>
          <a:xfrm>
            <a:off x="9692997" y="4831556"/>
            <a:ext cx="4143494" cy="1960245"/>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Pie charts revealed imbalances in several categorical variables. Most notably, the MTRANS (transportation mode) variable showed extreme imbalance with Public Transportation being the dominant category (80.4%).</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8670" y="781288"/>
            <a:ext cx="7546062" cy="633770"/>
          </a:xfrm>
          <a:prstGeom prst="rect">
            <a:avLst/>
          </a:prstGeom>
          <a:noFill/>
          <a:ln/>
        </p:spPr>
        <p:txBody>
          <a:bodyPr wrap="none" lIns="0" tIns="0" rIns="0" bIns="0" rtlCol="0" anchor="t"/>
          <a:lstStyle/>
          <a:p>
            <a:pPr algn="l" indent="0" marL="0">
              <a:lnSpc>
                <a:spcPts val="4950"/>
              </a:lnSpc>
              <a:buNone/>
            </a:pPr>
            <a:r>
              <a:rPr lang="en-US" sz="3950" b="1" dirty="0">
                <a:solidFill>
                  <a:srgbClr val="403C4E"/>
                </a:solidFill>
                <a:latin typeface="Merriweather Bold" pitchFamily="34" charset="0"/>
                <a:ea typeface="Merriweather Bold" pitchFamily="34" charset="-122"/>
                <a:cs typeface="Merriweather Bold" pitchFamily="34" charset="-120"/>
              </a:rPr>
              <a:t>Data Insights &amp; Preprocessing</a:t>
            </a:r>
            <a:endParaRPr lang="en-US" sz="3950" dirty="0"/>
          </a:p>
        </p:txBody>
      </p:sp>
      <p:sp>
        <p:nvSpPr>
          <p:cNvPr id="3" name="Shape 1"/>
          <p:cNvSpPr/>
          <p:nvPr/>
        </p:nvSpPr>
        <p:spPr>
          <a:xfrm>
            <a:off x="788670" y="1820704"/>
            <a:ext cx="1631633" cy="1168598"/>
          </a:xfrm>
          <a:prstGeom prst="roundRect">
            <a:avLst>
              <a:gd name="adj" fmla="val 7290"/>
            </a:avLst>
          </a:prstGeom>
          <a:solidFill>
            <a:srgbClr val="FFD8CC"/>
          </a:solidFill>
          <a:ln w="7620">
            <a:solidFill>
              <a:srgbClr val="E5BEB2"/>
            </a:solidFill>
            <a:prstDash val="solid"/>
          </a:ln>
        </p:spPr>
      </p:sp>
      <p:pic>
        <p:nvPicPr>
          <p:cNvPr id="4" name="Image 0" descr="preencoded.png">    </p:cNvPr>
          <p:cNvPicPr>
            <a:picLocks noChangeAspect="1"/>
          </p:cNvPicPr>
          <p:nvPr/>
        </p:nvPicPr>
        <p:blipFill>
          <a:blip r:embed="rId1"/>
          <a:stretch>
            <a:fillRect/>
          </a:stretch>
        </p:blipFill>
        <p:spPr>
          <a:xfrm>
            <a:off x="1461849" y="2226707"/>
            <a:ext cx="285155" cy="356473"/>
          </a:xfrm>
          <a:prstGeom prst="rect">
            <a:avLst/>
          </a:prstGeom>
        </p:spPr>
      </p:pic>
      <p:sp>
        <p:nvSpPr>
          <p:cNvPr id="5" name="Text 2"/>
          <p:cNvSpPr/>
          <p:nvPr/>
        </p:nvSpPr>
        <p:spPr>
          <a:xfrm>
            <a:off x="2623066" y="2023467"/>
            <a:ext cx="3562826" cy="316825"/>
          </a:xfrm>
          <a:prstGeom prst="rect">
            <a:avLst/>
          </a:prstGeom>
          <a:noFill/>
          <a:ln/>
        </p:spPr>
        <p:txBody>
          <a:bodyPr wrap="none" lIns="0" tIns="0" rIns="0" bIns="0" rtlCol="0" anchor="t"/>
          <a:lstStyle/>
          <a:p>
            <a:pPr algn="l" indent="0" marL="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Numerical Features Analysis</a:t>
            </a:r>
            <a:endParaRPr lang="en-US" sz="1950" dirty="0"/>
          </a:p>
        </p:txBody>
      </p:sp>
      <p:sp>
        <p:nvSpPr>
          <p:cNvPr id="6" name="Text 3"/>
          <p:cNvSpPr/>
          <p:nvPr/>
        </p:nvSpPr>
        <p:spPr>
          <a:xfrm>
            <a:off x="2623066" y="2461974"/>
            <a:ext cx="10998160" cy="324564"/>
          </a:xfrm>
          <a:prstGeom prst="rect">
            <a:avLst/>
          </a:prstGeom>
          <a:noFill/>
          <a:ln/>
        </p:spPr>
        <p:txBody>
          <a:bodyPr wrap="none" lIns="0" tIns="0" rIns="0" bIns="0" rtlCol="0" anchor="t"/>
          <a:lstStyle/>
          <a:p>
            <a:pPr algn="l" indent="0" marL="0">
              <a:lnSpc>
                <a:spcPts val="2550"/>
              </a:lnSpc>
              <a:buNone/>
            </a:pPr>
            <a:r>
              <a:rPr lang="en-US" sz="1550" dirty="0">
                <a:solidFill>
                  <a:srgbClr val="403C4E"/>
                </a:solidFill>
                <a:latin typeface="Open Sans" pitchFamily="34" charset="0"/>
                <a:ea typeface="Open Sans" pitchFamily="34" charset="-122"/>
                <a:cs typeface="Open Sans" pitchFamily="34" charset="-120"/>
              </a:rPr>
              <a:t>Transformed Age to integers, Height to centimeters, and rounded other numerical features for better interpretability</a:t>
            </a:r>
            <a:endParaRPr lang="en-US" sz="1550" dirty="0"/>
          </a:p>
        </p:txBody>
      </p:sp>
      <p:sp>
        <p:nvSpPr>
          <p:cNvPr id="7" name="Shape 4"/>
          <p:cNvSpPr/>
          <p:nvPr/>
        </p:nvSpPr>
        <p:spPr>
          <a:xfrm>
            <a:off x="2521625" y="2979777"/>
            <a:ext cx="11218783" cy="11430"/>
          </a:xfrm>
          <a:prstGeom prst="roundRect">
            <a:avLst>
              <a:gd name="adj" fmla="val 745309"/>
            </a:avLst>
          </a:prstGeom>
          <a:solidFill>
            <a:srgbClr val="E5BEB2"/>
          </a:solidFill>
          <a:ln/>
        </p:spPr>
      </p:sp>
      <p:sp>
        <p:nvSpPr>
          <p:cNvPr id="8" name="Shape 5"/>
          <p:cNvSpPr/>
          <p:nvPr/>
        </p:nvSpPr>
        <p:spPr>
          <a:xfrm>
            <a:off x="788670" y="3090624"/>
            <a:ext cx="3263265" cy="1168598"/>
          </a:xfrm>
          <a:prstGeom prst="roundRect">
            <a:avLst>
              <a:gd name="adj" fmla="val 7290"/>
            </a:avLst>
          </a:prstGeom>
          <a:solidFill>
            <a:srgbClr val="FFD8CC"/>
          </a:solidFill>
          <a:ln w="7620">
            <a:solidFill>
              <a:srgbClr val="E5BEB2"/>
            </a:solidFill>
            <a:prstDash val="solid"/>
          </a:ln>
        </p:spPr>
      </p:sp>
      <p:pic>
        <p:nvPicPr>
          <p:cNvPr id="9" name="Image 1" descr="preencoded.png">    </p:cNvPr>
          <p:cNvPicPr>
            <a:picLocks noChangeAspect="1"/>
          </p:cNvPicPr>
          <p:nvPr/>
        </p:nvPicPr>
        <p:blipFill>
          <a:blip r:embed="rId2"/>
          <a:stretch>
            <a:fillRect/>
          </a:stretch>
        </p:blipFill>
        <p:spPr>
          <a:xfrm>
            <a:off x="2277666" y="3496627"/>
            <a:ext cx="285155" cy="356473"/>
          </a:xfrm>
          <a:prstGeom prst="rect">
            <a:avLst/>
          </a:prstGeom>
        </p:spPr>
      </p:pic>
      <p:sp>
        <p:nvSpPr>
          <p:cNvPr id="10" name="Text 6"/>
          <p:cNvSpPr/>
          <p:nvPr/>
        </p:nvSpPr>
        <p:spPr>
          <a:xfrm>
            <a:off x="4254698" y="3293388"/>
            <a:ext cx="2535317" cy="316825"/>
          </a:xfrm>
          <a:prstGeom prst="rect">
            <a:avLst/>
          </a:prstGeom>
          <a:noFill/>
          <a:ln/>
        </p:spPr>
        <p:txBody>
          <a:bodyPr wrap="none" lIns="0" tIns="0" rIns="0" bIns="0" rtlCol="0" anchor="t"/>
          <a:lstStyle/>
          <a:p>
            <a:pPr algn="l" indent="0" marL="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Outliers Analysis</a:t>
            </a:r>
            <a:endParaRPr lang="en-US" sz="1950" dirty="0"/>
          </a:p>
        </p:txBody>
      </p:sp>
      <p:sp>
        <p:nvSpPr>
          <p:cNvPr id="11" name="Text 7"/>
          <p:cNvSpPr/>
          <p:nvPr/>
        </p:nvSpPr>
        <p:spPr>
          <a:xfrm>
            <a:off x="4254698" y="3731895"/>
            <a:ext cx="8490823" cy="324564"/>
          </a:xfrm>
          <a:prstGeom prst="rect">
            <a:avLst/>
          </a:prstGeom>
          <a:noFill/>
          <a:ln/>
        </p:spPr>
        <p:txBody>
          <a:bodyPr wrap="none" lIns="0" tIns="0" rIns="0" bIns="0" rtlCol="0" anchor="t"/>
          <a:lstStyle/>
          <a:p>
            <a:pPr algn="l" indent="0" marL="0">
              <a:lnSpc>
                <a:spcPts val="2550"/>
              </a:lnSpc>
              <a:buNone/>
            </a:pPr>
            <a:r>
              <a:rPr lang="en-US" sz="1550" dirty="0">
                <a:solidFill>
                  <a:srgbClr val="403C4E"/>
                </a:solidFill>
                <a:latin typeface="Open Sans" pitchFamily="34" charset="0"/>
                <a:ea typeface="Open Sans" pitchFamily="34" charset="-122"/>
                <a:cs typeface="Open Sans" pitchFamily="34" charset="-120"/>
              </a:rPr>
              <a:t>Identified outliers in Age and NCP using IQR method, indicating potential data entry issues</a:t>
            </a:r>
            <a:endParaRPr lang="en-US" sz="1550" dirty="0"/>
          </a:p>
        </p:txBody>
      </p:sp>
      <p:sp>
        <p:nvSpPr>
          <p:cNvPr id="12" name="Shape 8"/>
          <p:cNvSpPr/>
          <p:nvPr/>
        </p:nvSpPr>
        <p:spPr>
          <a:xfrm>
            <a:off x="4153257" y="4249698"/>
            <a:ext cx="9587151" cy="11430"/>
          </a:xfrm>
          <a:prstGeom prst="roundRect">
            <a:avLst>
              <a:gd name="adj" fmla="val 745309"/>
            </a:avLst>
          </a:prstGeom>
          <a:solidFill>
            <a:srgbClr val="E5BEB2"/>
          </a:solidFill>
          <a:ln/>
        </p:spPr>
      </p:sp>
      <p:sp>
        <p:nvSpPr>
          <p:cNvPr id="13" name="Shape 9"/>
          <p:cNvSpPr/>
          <p:nvPr/>
        </p:nvSpPr>
        <p:spPr>
          <a:xfrm>
            <a:off x="788670" y="4360545"/>
            <a:ext cx="4894898" cy="1493163"/>
          </a:xfrm>
          <a:prstGeom prst="roundRect">
            <a:avLst>
              <a:gd name="adj" fmla="val 5705"/>
            </a:avLst>
          </a:prstGeom>
          <a:solidFill>
            <a:srgbClr val="FFD8CC"/>
          </a:solidFill>
          <a:ln w="7620">
            <a:solidFill>
              <a:srgbClr val="E5BEB2"/>
            </a:solidFill>
            <a:prstDash val="solid"/>
          </a:ln>
        </p:spPr>
      </p:sp>
      <p:pic>
        <p:nvPicPr>
          <p:cNvPr id="14" name="Image 2" descr="preencoded.png">    </p:cNvPr>
          <p:cNvPicPr>
            <a:picLocks noChangeAspect="1"/>
          </p:cNvPicPr>
          <p:nvPr/>
        </p:nvPicPr>
        <p:blipFill>
          <a:blip r:embed="rId3"/>
          <a:stretch>
            <a:fillRect/>
          </a:stretch>
        </p:blipFill>
        <p:spPr>
          <a:xfrm>
            <a:off x="3093482" y="4928830"/>
            <a:ext cx="285155" cy="356473"/>
          </a:xfrm>
          <a:prstGeom prst="rect">
            <a:avLst/>
          </a:prstGeom>
        </p:spPr>
      </p:pic>
      <p:sp>
        <p:nvSpPr>
          <p:cNvPr id="15" name="Text 10"/>
          <p:cNvSpPr/>
          <p:nvPr/>
        </p:nvSpPr>
        <p:spPr>
          <a:xfrm>
            <a:off x="5886331" y="4563308"/>
            <a:ext cx="3774400" cy="316825"/>
          </a:xfrm>
          <a:prstGeom prst="rect">
            <a:avLst/>
          </a:prstGeom>
          <a:noFill/>
          <a:ln/>
        </p:spPr>
        <p:txBody>
          <a:bodyPr wrap="none" lIns="0" tIns="0" rIns="0" bIns="0" rtlCol="0" anchor="t"/>
          <a:lstStyle/>
          <a:p>
            <a:pPr algn="l" indent="0" marL="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Categorical Feature Imbalance</a:t>
            </a:r>
            <a:endParaRPr lang="en-US" sz="1950" dirty="0"/>
          </a:p>
        </p:txBody>
      </p:sp>
      <p:sp>
        <p:nvSpPr>
          <p:cNvPr id="16" name="Text 11"/>
          <p:cNvSpPr/>
          <p:nvPr/>
        </p:nvSpPr>
        <p:spPr>
          <a:xfrm>
            <a:off x="5886331" y="5001816"/>
            <a:ext cx="7752636" cy="649129"/>
          </a:xfrm>
          <a:prstGeom prst="rect">
            <a:avLst/>
          </a:prstGeom>
          <a:noFill/>
          <a:ln/>
        </p:spPr>
        <p:txBody>
          <a:bodyPr wrap="square" lIns="0" tIns="0" rIns="0" bIns="0" rtlCol="0" anchor="t"/>
          <a:lstStyle/>
          <a:p>
            <a:pPr algn="l" indent="0" marL="0">
              <a:lnSpc>
                <a:spcPts val="2550"/>
              </a:lnSpc>
              <a:buNone/>
            </a:pPr>
            <a:r>
              <a:rPr lang="en-US" sz="1550" dirty="0">
                <a:solidFill>
                  <a:srgbClr val="403C4E"/>
                </a:solidFill>
                <a:latin typeface="Open Sans" pitchFamily="34" charset="0"/>
                <a:ea typeface="Open Sans" pitchFamily="34" charset="-122"/>
                <a:cs typeface="Open Sans" pitchFamily="34" charset="-120"/>
              </a:rPr>
              <a:t>Detected severe imbalances in MTRANS (521.47 ratio), SMOKE (83.73), and CAEC (62.83)</a:t>
            </a:r>
            <a:endParaRPr lang="en-US" sz="1550" dirty="0"/>
          </a:p>
        </p:txBody>
      </p:sp>
      <p:sp>
        <p:nvSpPr>
          <p:cNvPr id="17" name="Shape 12"/>
          <p:cNvSpPr/>
          <p:nvPr/>
        </p:nvSpPr>
        <p:spPr>
          <a:xfrm>
            <a:off x="5784890" y="5844183"/>
            <a:ext cx="7955518" cy="11430"/>
          </a:xfrm>
          <a:prstGeom prst="roundRect">
            <a:avLst>
              <a:gd name="adj" fmla="val 745309"/>
            </a:avLst>
          </a:prstGeom>
          <a:solidFill>
            <a:srgbClr val="E5BEB2"/>
          </a:solidFill>
          <a:ln/>
        </p:spPr>
      </p:sp>
      <p:sp>
        <p:nvSpPr>
          <p:cNvPr id="18" name="Shape 13"/>
          <p:cNvSpPr/>
          <p:nvPr/>
        </p:nvSpPr>
        <p:spPr>
          <a:xfrm>
            <a:off x="788670" y="5955030"/>
            <a:ext cx="6526530" cy="1493163"/>
          </a:xfrm>
          <a:prstGeom prst="roundRect">
            <a:avLst>
              <a:gd name="adj" fmla="val 5705"/>
            </a:avLst>
          </a:prstGeom>
          <a:solidFill>
            <a:srgbClr val="FFD8CC"/>
          </a:solidFill>
          <a:ln w="7620">
            <a:solidFill>
              <a:srgbClr val="E5BEB2"/>
            </a:solidFill>
            <a:prstDash val="solid"/>
          </a:ln>
        </p:spPr>
      </p:sp>
      <p:pic>
        <p:nvPicPr>
          <p:cNvPr id="19" name="Image 3" descr="preencoded.png">    </p:cNvPr>
          <p:cNvPicPr>
            <a:picLocks noChangeAspect="1"/>
          </p:cNvPicPr>
          <p:nvPr/>
        </p:nvPicPr>
        <p:blipFill>
          <a:blip r:embed="rId4"/>
          <a:stretch>
            <a:fillRect/>
          </a:stretch>
        </p:blipFill>
        <p:spPr>
          <a:xfrm>
            <a:off x="3909298" y="6523315"/>
            <a:ext cx="285155" cy="356473"/>
          </a:xfrm>
          <a:prstGeom prst="rect">
            <a:avLst/>
          </a:prstGeom>
        </p:spPr>
      </p:pic>
      <p:sp>
        <p:nvSpPr>
          <p:cNvPr id="20" name="Text 14"/>
          <p:cNvSpPr/>
          <p:nvPr/>
        </p:nvSpPr>
        <p:spPr>
          <a:xfrm>
            <a:off x="7517963" y="6157793"/>
            <a:ext cx="3289816" cy="316825"/>
          </a:xfrm>
          <a:prstGeom prst="rect">
            <a:avLst/>
          </a:prstGeom>
          <a:noFill/>
          <a:ln/>
        </p:spPr>
        <p:txBody>
          <a:bodyPr wrap="none" lIns="0" tIns="0" rIns="0" bIns="0" rtlCol="0" anchor="t"/>
          <a:lstStyle/>
          <a:p>
            <a:pPr algn="l" indent="0" marL="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Encoding Implementation</a:t>
            </a:r>
            <a:endParaRPr lang="en-US" sz="1950" dirty="0"/>
          </a:p>
        </p:txBody>
      </p:sp>
      <p:sp>
        <p:nvSpPr>
          <p:cNvPr id="21" name="Text 15"/>
          <p:cNvSpPr/>
          <p:nvPr/>
        </p:nvSpPr>
        <p:spPr>
          <a:xfrm>
            <a:off x="7517963" y="6596301"/>
            <a:ext cx="6121003" cy="649129"/>
          </a:xfrm>
          <a:prstGeom prst="rect">
            <a:avLst/>
          </a:prstGeom>
          <a:noFill/>
          <a:ln/>
        </p:spPr>
        <p:txBody>
          <a:bodyPr wrap="square" lIns="0" tIns="0" rIns="0" bIns="0" rtlCol="0" anchor="t"/>
          <a:lstStyle/>
          <a:p>
            <a:pPr algn="l" indent="0" marL="0">
              <a:lnSpc>
                <a:spcPts val="2550"/>
              </a:lnSpc>
              <a:buNone/>
            </a:pPr>
            <a:r>
              <a:rPr lang="en-US" sz="1550" dirty="0">
                <a:solidFill>
                  <a:srgbClr val="403C4E"/>
                </a:solidFill>
                <a:latin typeface="Open Sans" pitchFamily="34" charset="0"/>
                <a:ea typeface="Open Sans" pitchFamily="34" charset="-122"/>
                <a:cs typeface="Open Sans" pitchFamily="34" charset="-120"/>
              </a:rPr>
              <a:t>Applied Label Encoding for binary features, Ordinal Encoding for ordered categories, and One-Hot Encoding for MTRANS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672"/>
          </a:xfrm>
          <a:prstGeom prst="rect">
            <a:avLst/>
          </a:prstGeom>
        </p:spPr>
      </p:pic>
      <p:sp>
        <p:nvSpPr>
          <p:cNvPr id="3" name="Text 0"/>
          <p:cNvSpPr/>
          <p:nvPr/>
        </p:nvSpPr>
        <p:spPr>
          <a:xfrm>
            <a:off x="792361" y="622578"/>
            <a:ext cx="6121360" cy="565904"/>
          </a:xfrm>
          <a:prstGeom prst="rect">
            <a:avLst/>
          </a:prstGeom>
          <a:noFill/>
          <a:ln/>
        </p:spPr>
        <p:txBody>
          <a:bodyPr wrap="none" lIns="0" tIns="0" rIns="0" bIns="0" rtlCol="0" anchor="t"/>
          <a:lstStyle/>
          <a:p>
            <a:pPr algn="l" indent="0" marL="0">
              <a:lnSpc>
                <a:spcPts val="4450"/>
              </a:lnSpc>
              <a:buNone/>
            </a:pPr>
            <a:r>
              <a:rPr lang="en-US" sz="3550" b="1" dirty="0">
                <a:solidFill>
                  <a:srgbClr val="403C4E"/>
                </a:solidFill>
                <a:latin typeface="Merriweather Bold" pitchFamily="34" charset="0"/>
                <a:ea typeface="Merriweather Bold" pitchFamily="34" charset="-122"/>
                <a:cs typeface="Merriweather Bold" pitchFamily="34" charset="-120"/>
              </a:rPr>
              <a:t>Model Selection &amp; Training</a:t>
            </a:r>
            <a:endParaRPr lang="en-US" sz="3550" dirty="0"/>
          </a:p>
        </p:txBody>
      </p:sp>
      <p:sp>
        <p:nvSpPr>
          <p:cNvPr id="4" name="Shape 1"/>
          <p:cNvSpPr/>
          <p:nvPr/>
        </p:nvSpPr>
        <p:spPr>
          <a:xfrm>
            <a:off x="792361" y="1460063"/>
            <a:ext cx="3689152" cy="3849172"/>
          </a:xfrm>
          <a:prstGeom prst="roundRect">
            <a:avLst>
              <a:gd name="adj" fmla="val 2062"/>
            </a:avLst>
          </a:prstGeom>
          <a:solidFill>
            <a:srgbClr val="FFD8CC"/>
          </a:solidFill>
          <a:ln w="7620">
            <a:solidFill>
              <a:srgbClr val="E5BEB2"/>
            </a:solidFill>
            <a:prstDash val="solid"/>
          </a:ln>
        </p:spPr>
      </p:sp>
      <p:sp>
        <p:nvSpPr>
          <p:cNvPr id="5" name="Text 2"/>
          <p:cNvSpPr/>
          <p:nvPr/>
        </p:nvSpPr>
        <p:spPr>
          <a:xfrm>
            <a:off x="981075" y="1648777"/>
            <a:ext cx="3311723" cy="566023"/>
          </a:xfrm>
          <a:prstGeom prst="rect">
            <a:avLst/>
          </a:prstGeom>
          <a:noFill/>
          <a:ln/>
        </p:spPr>
        <p:txBody>
          <a:bodyPr wrap="square" lIns="0" tIns="0" rIns="0" bIns="0" rtlCol="0" anchor="t"/>
          <a:lstStyle/>
          <a:p>
            <a:pPr algn="l" indent="0" marL="0">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Tree-based Models Advantages</a:t>
            </a:r>
            <a:endParaRPr lang="en-US" sz="1750" dirty="0"/>
          </a:p>
        </p:txBody>
      </p:sp>
      <p:sp>
        <p:nvSpPr>
          <p:cNvPr id="6" name="Text 3"/>
          <p:cNvSpPr/>
          <p:nvPr/>
        </p:nvSpPr>
        <p:spPr>
          <a:xfrm>
            <a:off x="981075" y="2323386"/>
            <a:ext cx="3311723" cy="869037"/>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Not affected by feature magnitudes as they split data based on conditions</a:t>
            </a:r>
            <a:endParaRPr lang="en-US" sz="1400" dirty="0"/>
          </a:p>
        </p:txBody>
      </p:sp>
      <p:sp>
        <p:nvSpPr>
          <p:cNvPr id="7" name="Text 4"/>
          <p:cNvSpPr/>
          <p:nvPr/>
        </p:nvSpPr>
        <p:spPr>
          <a:xfrm>
            <a:off x="981075" y="3255764"/>
            <a:ext cx="3311723" cy="579358"/>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Do not rely on the scale of numerical features</a:t>
            </a:r>
            <a:endParaRPr lang="en-US" sz="1400" dirty="0"/>
          </a:p>
        </p:txBody>
      </p:sp>
      <p:sp>
        <p:nvSpPr>
          <p:cNvPr id="8" name="Text 5"/>
          <p:cNvSpPr/>
          <p:nvPr/>
        </p:nvSpPr>
        <p:spPr>
          <a:xfrm>
            <a:off x="981075" y="3898463"/>
            <a:ext cx="3311723" cy="579358"/>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Work well with interpretability requirements</a:t>
            </a:r>
            <a:endParaRPr lang="en-US" sz="1400" dirty="0"/>
          </a:p>
        </p:txBody>
      </p:sp>
      <p:sp>
        <p:nvSpPr>
          <p:cNvPr id="9" name="Text 6"/>
          <p:cNvSpPr/>
          <p:nvPr/>
        </p:nvSpPr>
        <p:spPr>
          <a:xfrm>
            <a:off x="981075" y="4541163"/>
            <a:ext cx="3311723" cy="579358"/>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Effective for small datasets and high-dimensional data</a:t>
            </a:r>
            <a:endParaRPr lang="en-US" sz="1400" dirty="0"/>
          </a:p>
        </p:txBody>
      </p:sp>
      <p:sp>
        <p:nvSpPr>
          <p:cNvPr id="10" name="Shape 7"/>
          <p:cNvSpPr/>
          <p:nvPr/>
        </p:nvSpPr>
        <p:spPr>
          <a:xfrm>
            <a:off x="4662607" y="1460063"/>
            <a:ext cx="3689152" cy="3849172"/>
          </a:xfrm>
          <a:prstGeom prst="roundRect">
            <a:avLst>
              <a:gd name="adj" fmla="val 2062"/>
            </a:avLst>
          </a:prstGeom>
          <a:solidFill>
            <a:srgbClr val="FFD8CC"/>
          </a:solidFill>
          <a:ln w="7620">
            <a:solidFill>
              <a:srgbClr val="E5BEB2"/>
            </a:solidFill>
            <a:prstDash val="solid"/>
          </a:ln>
        </p:spPr>
      </p:sp>
      <p:sp>
        <p:nvSpPr>
          <p:cNvPr id="11" name="Text 8"/>
          <p:cNvSpPr/>
          <p:nvPr/>
        </p:nvSpPr>
        <p:spPr>
          <a:xfrm>
            <a:off x="4851321" y="1648777"/>
            <a:ext cx="2263973" cy="283012"/>
          </a:xfrm>
          <a:prstGeom prst="rect">
            <a:avLst/>
          </a:prstGeom>
          <a:noFill/>
          <a:ln/>
        </p:spPr>
        <p:txBody>
          <a:bodyPr wrap="none" lIns="0" tIns="0" rIns="0" bIns="0" rtlCol="0" anchor="t"/>
          <a:lstStyle/>
          <a:p>
            <a:pPr algn="l" indent="0" marL="0">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Models Evaluated</a:t>
            </a:r>
            <a:endParaRPr lang="en-US" sz="1750" dirty="0"/>
          </a:p>
        </p:txBody>
      </p:sp>
      <p:sp>
        <p:nvSpPr>
          <p:cNvPr id="12" name="Text 9"/>
          <p:cNvSpPr/>
          <p:nvPr/>
        </p:nvSpPr>
        <p:spPr>
          <a:xfrm>
            <a:off x="4851321" y="2040374"/>
            <a:ext cx="3311723" cy="579358"/>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Random Forest with StandardScaler pipeline</a:t>
            </a:r>
            <a:endParaRPr lang="en-US" sz="1400" dirty="0"/>
          </a:p>
        </p:txBody>
      </p:sp>
      <p:sp>
        <p:nvSpPr>
          <p:cNvPr id="13" name="Text 10"/>
          <p:cNvSpPr/>
          <p:nvPr/>
        </p:nvSpPr>
        <p:spPr>
          <a:xfrm>
            <a:off x="4851321" y="2683073"/>
            <a:ext cx="3311723" cy="579358"/>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Decision Tree with StandardScaler pipeline</a:t>
            </a:r>
            <a:endParaRPr lang="en-US" sz="1400" dirty="0"/>
          </a:p>
        </p:txBody>
      </p:sp>
      <p:sp>
        <p:nvSpPr>
          <p:cNvPr id="14" name="Text 11"/>
          <p:cNvSpPr/>
          <p:nvPr/>
        </p:nvSpPr>
        <p:spPr>
          <a:xfrm>
            <a:off x="4851321" y="3325773"/>
            <a:ext cx="3311723" cy="869037"/>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XGBoost with StandardScaler pipeline and mlogloss evaluation metric</a:t>
            </a:r>
            <a:endParaRPr lang="en-US" sz="1400" dirty="0"/>
          </a:p>
        </p:txBody>
      </p:sp>
      <p:sp>
        <p:nvSpPr>
          <p:cNvPr id="15" name="Shape 12"/>
          <p:cNvSpPr/>
          <p:nvPr/>
        </p:nvSpPr>
        <p:spPr>
          <a:xfrm>
            <a:off x="792361" y="5490329"/>
            <a:ext cx="7559278" cy="2117765"/>
          </a:xfrm>
          <a:prstGeom prst="roundRect">
            <a:avLst>
              <a:gd name="adj" fmla="val 3592"/>
            </a:avLst>
          </a:prstGeom>
          <a:solidFill>
            <a:srgbClr val="FFD8CC"/>
          </a:solidFill>
          <a:ln w="7620">
            <a:solidFill>
              <a:srgbClr val="E5BEB2"/>
            </a:solidFill>
            <a:prstDash val="solid"/>
          </a:ln>
        </p:spPr>
      </p:sp>
      <p:sp>
        <p:nvSpPr>
          <p:cNvPr id="16" name="Text 13"/>
          <p:cNvSpPr/>
          <p:nvPr/>
        </p:nvSpPr>
        <p:spPr>
          <a:xfrm>
            <a:off x="981075" y="5679043"/>
            <a:ext cx="2323148" cy="283012"/>
          </a:xfrm>
          <a:prstGeom prst="rect">
            <a:avLst/>
          </a:prstGeom>
          <a:noFill/>
          <a:ln/>
        </p:spPr>
        <p:txBody>
          <a:bodyPr wrap="none" lIns="0" tIns="0" rIns="0" bIns="0" rtlCol="0" anchor="t"/>
          <a:lstStyle/>
          <a:p>
            <a:pPr algn="l" indent="0" marL="0">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Evaluation Approach</a:t>
            </a:r>
            <a:endParaRPr lang="en-US" sz="1750" dirty="0"/>
          </a:p>
        </p:txBody>
      </p:sp>
      <p:sp>
        <p:nvSpPr>
          <p:cNvPr id="17" name="Text 14"/>
          <p:cNvSpPr/>
          <p:nvPr/>
        </p:nvSpPr>
        <p:spPr>
          <a:xfrm>
            <a:off x="981075" y="6070640"/>
            <a:ext cx="7181850" cy="28967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80-20 train-test split with random state 42</a:t>
            </a:r>
            <a:endParaRPr lang="en-US" sz="1400" dirty="0"/>
          </a:p>
        </p:txBody>
      </p:sp>
      <p:sp>
        <p:nvSpPr>
          <p:cNvPr id="18" name="Text 15"/>
          <p:cNvSpPr/>
          <p:nvPr/>
        </p:nvSpPr>
        <p:spPr>
          <a:xfrm>
            <a:off x="981075" y="6423660"/>
            <a:ext cx="7181850" cy="28967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5-fold cross-validation with KFold</a:t>
            </a:r>
            <a:endParaRPr lang="en-US" sz="1400" dirty="0"/>
          </a:p>
        </p:txBody>
      </p:sp>
      <p:sp>
        <p:nvSpPr>
          <p:cNvPr id="19" name="Text 16"/>
          <p:cNvSpPr/>
          <p:nvPr/>
        </p:nvSpPr>
        <p:spPr>
          <a:xfrm>
            <a:off x="981075" y="6776680"/>
            <a:ext cx="7181850" cy="28967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Accuracy as primary metric</a:t>
            </a:r>
            <a:endParaRPr lang="en-US" sz="1400" dirty="0"/>
          </a:p>
        </p:txBody>
      </p:sp>
      <p:sp>
        <p:nvSpPr>
          <p:cNvPr id="20" name="Text 17"/>
          <p:cNvSpPr/>
          <p:nvPr/>
        </p:nvSpPr>
        <p:spPr>
          <a:xfrm>
            <a:off x="981075" y="7129701"/>
            <a:ext cx="7181850" cy="28967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3C4E"/>
                </a:solidFill>
                <a:latin typeface="Open Sans" pitchFamily="34" charset="0"/>
                <a:ea typeface="Open Sans" pitchFamily="34" charset="-122"/>
                <a:cs typeface="Open Sans" pitchFamily="34" charset="-120"/>
              </a:rPr>
              <a:t>Boxplot visualization of cross-validation results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6845" y="551140"/>
            <a:ext cx="5201603" cy="406598"/>
          </a:xfrm>
          <a:prstGeom prst="rect">
            <a:avLst/>
          </a:prstGeom>
          <a:noFill/>
          <a:ln/>
        </p:spPr>
        <p:txBody>
          <a:bodyPr wrap="none" lIns="0" tIns="0" rIns="0" bIns="0" rtlCol="0" anchor="t"/>
          <a:lstStyle/>
          <a:p>
            <a:pPr algn="l" indent="0" marL="0">
              <a:lnSpc>
                <a:spcPts val="3200"/>
              </a:lnSpc>
              <a:buNone/>
            </a:pPr>
            <a:r>
              <a:rPr lang="en-US" sz="2550" b="1" dirty="0">
                <a:solidFill>
                  <a:srgbClr val="403C4E"/>
                </a:solidFill>
                <a:latin typeface="Merriweather Bold" pitchFamily="34" charset="0"/>
                <a:ea typeface="Merriweather Bold" pitchFamily="34" charset="-122"/>
                <a:cs typeface="Merriweather Bold" pitchFamily="34" charset="-120"/>
              </a:rPr>
              <a:t>Model Performance Comparison</a:t>
            </a:r>
            <a:endParaRPr lang="en-US" sz="2550" dirty="0"/>
          </a:p>
        </p:txBody>
      </p:sp>
      <p:sp>
        <p:nvSpPr>
          <p:cNvPr id="4" name="Text 1"/>
          <p:cNvSpPr/>
          <p:nvPr/>
        </p:nvSpPr>
        <p:spPr>
          <a:xfrm>
            <a:off x="6186845" y="1217771"/>
            <a:ext cx="7743111" cy="429220"/>
          </a:xfrm>
          <a:prstGeom prst="rect">
            <a:avLst/>
          </a:prstGeom>
          <a:noFill/>
          <a:ln/>
        </p:spPr>
        <p:txBody>
          <a:bodyPr wrap="none" lIns="0" tIns="0" rIns="0" bIns="0" rtlCol="0" anchor="t"/>
          <a:lstStyle/>
          <a:p>
            <a:pPr algn="ctr" indent="0" marL="0">
              <a:lnSpc>
                <a:spcPts val="3350"/>
              </a:lnSpc>
              <a:buNone/>
            </a:pPr>
            <a:r>
              <a:rPr lang="en-US" sz="3350" b="1" dirty="0">
                <a:solidFill>
                  <a:srgbClr val="403C4E"/>
                </a:solidFill>
                <a:latin typeface="Merriweather Bold" pitchFamily="34" charset="0"/>
                <a:ea typeface="Merriweather Bold" pitchFamily="34" charset="-122"/>
                <a:cs typeface="Merriweather Bold" pitchFamily="34" charset="-120"/>
              </a:rPr>
              <a:t>89.28%</a:t>
            </a:r>
            <a:endParaRPr lang="en-US" sz="3350" dirty="0"/>
          </a:p>
        </p:txBody>
      </p:sp>
      <p:sp>
        <p:nvSpPr>
          <p:cNvPr id="5" name="Text 2"/>
          <p:cNvSpPr/>
          <p:nvPr/>
        </p:nvSpPr>
        <p:spPr>
          <a:xfrm>
            <a:off x="9245322" y="1809512"/>
            <a:ext cx="1626156" cy="203240"/>
          </a:xfrm>
          <a:prstGeom prst="rect">
            <a:avLst/>
          </a:prstGeom>
          <a:noFill/>
          <a:ln/>
        </p:spPr>
        <p:txBody>
          <a:bodyPr wrap="none" lIns="0" tIns="0" rIns="0" bIns="0" rtlCol="0" anchor="t"/>
          <a:lstStyle/>
          <a:p>
            <a:pPr algn="ctr" indent="0" marL="0">
              <a:lnSpc>
                <a:spcPts val="1600"/>
              </a:lnSpc>
              <a:buNone/>
            </a:pPr>
            <a:r>
              <a:rPr lang="en-US" sz="1250" b="1" dirty="0">
                <a:solidFill>
                  <a:srgbClr val="403C4E"/>
                </a:solidFill>
                <a:latin typeface="Merriweather Bold" pitchFamily="34" charset="0"/>
                <a:ea typeface="Merriweather Bold" pitchFamily="34" charset="-122"/>
                <a:cs typeface="Merriweather Bold" pitchFamily="34" charset="-120"/>
              </a:rPr>
              <a:t>Random Forest</a:t>
            </a:r>
            <a:endParaRPr lang="en-US" sz="1250" dirty="0"/>
          </a:p>
        </p:txBody>
      </p:sp>
      <p:sp>
        <p:nvSpPr>
          <p:cNvPr id="6" name="Text 3"/>
          <p:cNvSpPr/>
          <p:nvPr/>
        </p:nvSpPr>
        <p:spPr>
          <a:xfrm>
            <a:off x="6186845" y="2090738"/>
            <a:ext cx="7743111" cy="208121"/>
          </a:xfrm>
          <a:prstGeom prst="rect">
            <a:avLst/>
          </a:prstGeom>
          <a:noFill/>
          <a:ln/>
        </p:spPr>
        <p:txBody>
          <a:bodyPr wrap="none" lIns="0" tIns="0" rIns="0" bIns="0" rtlCol="0" anchor="t"/>
          <a:lstStyle/>
          <a:p>
            <a:pPr algn="ctr" indent="0" marL="0">
              <a:lnSpc>
                <a:spcPts val="1600"/>
              </a:lnSpc>
              <a:buNone/>
            </a:pPr>
            <a:r>
              <a:rPr lang="en-US" sz="1000" dirty="0">
                <a:solidFill>
                  <a:srgbClr val="403C4E"/>
                </a:solidFill>
                <a:latin typeface="Open Sans" pitchFamily="34" charset="0"/>
                <a:ea typeface="Open Sans" pitchFamily="34" charset="-122"/>
                <a:cs typeface="Open Sans" pitchFamily="34" charset="-120"/>
              </a:rPr>
              <a:t>Solid performance with good generalization</a:t>
            </a:r>
            <a:endParaRPr lang="en-US" sz="1000" dirty="0"/>
          </a:p>
        </p:txBody>
      </p:sp>
      <p:sp>
        <p:nvSpPr>
          <p:cNvPr id="7" name="Text 4"/>
          <p:cNvSpPr/>
          <p:nvPr/>
        </p:nvSpPr>
        <p:spPr>
          <a:xfrm>
            <a:off x="6186845" y="2754035"/>
            <a:ext cx="7743111" cy="429220"/>
          </a:xfrm>
          <a:prstGeom prst="rect">
            <a:avLst/>
          </a:prstGeom>
          <a:noFill/>
          <a:ln/>
        </p:spPr>
        <p:txBody>
          <a:bodyPr wrap="none" lIns="0" tIns="0" rIns="0" bIns="0" rtlCol="0" anchor="t"/>
          <a:lstStyle/>
          <a:p>
            <a:pPr algn="ctr" indent="0" marL="0">
              <a:lnSpc>
                <a:spcPts val="3350"/>
              </a:lnSpc>
              <a:buNone/>
            </a:pPr>
            <a:r>
              <a:rPr lang="en-US" sz="3350" b="1" dirty="0">
                <a:solidFill>
                  <a:srgbClr val="403C4E"/>
                </a:solidFill>
                <a:latin typeface="Merriweather Bold" pitchFamily="34" charset="0"/>
                <a:ea typeface="Merriweather Bold" pitchFamily="34" charset="-122"/>
                <a:cs typeface="Merriweather Bold" pitchFamily="34" charset="-120"/>
              </a:rPr>
              <a:t>83.96%</a:t>
            </a:r>
            <a:endParaRPr lang="en-US" sz="3350" dirty="0"/>
          </a:p>
        </p:txBody>
      </p:sp>
      <p:sp>
        <p:nvSpPr>
          <p:cNvPr id="8" name="Text 5"/>
          <p:cNvSpPr/>
          <p:nvPr/>
        </p:nvSpPr>
        <p:spPr>
          <a:xfrm>
            <a:off x="9245322" y="3345775"/>
            <a:ext cx="1626156" cy="203240"/>
          </a:xfrm>
          <a:prstGeom prst="rect">
            <a:avLst/>
          </a:prstGeom>
          <a:noFill/>
          <a:ln/>
        </p:spPr>
        <p:txBody>
          <a:bodyPr wrap="none" lIns="0" tIns="0" rIns="0" bIns="0" rtlCol="0" anchor="t"/>
          <a:lstStyle/>
          <a:p>
            <a:pPr algn="ctr" indent="0" marL="0">
              <a:lnSpc>
                <a:spcPts val="1600"/>
              </a:lnSpc>
              <a:buNone/>
            </a:pPr>
            <a:r>
              <a:rPr lang="en-US" sz="1250" b="1" dirty="0">
                <a:solidFill>
                  <a:srgbClr val="403C4E"/>
                </a:solidFill>
                <a:latin typeface="Merriweather Bold" pitchFamily="34" charset="0"/>
                <a:ea typeface="Merriweather Bold" pitchFamily="34" charset="-122"/>
                <a:cs typeface="Merriweather Bold" pitchFamily="34" charset="-120"/>
              </a:rPr>
              <a:t>Decision Tree</a:t>
            </a:r>
            <a:endParaRPr lang="en-US" sz="1250" dirty="0"/>
          </a:p>
        </p:txBody>
      </p:sp>
      <p:sp>
        <p:nvSpPr>
          <p:cNvPr id="9" name="Text 6"/>
          <p:cNvSpPr/>
          <p:nvPr/>
        </p:nvSpPr>
        <p:spPr>
          <a:xfrm>
            <a:off x="6186845" y="3627001"/>
            <a:ext cx="7743111" cy="208121"/>
          </a:xfrm>
          <a:prstGeom prst="rect">
            <a:avLst/>
          </a:prstGeom>
          <a:noFill/>
          <a:ln/>
        </p:spPr>
        <p:txBody>
          <a:bodyPr wrap="none" lIns="0" tIns="0" rIns="0" bIns="0" rtlCol="0" anchor="t"/>
          <a:lstStyle/>
          <a:p>
            <a:pPr algn="ctr" indent="0" marL="0">
              <a:lnSpc>
                <a:spcPts val="1600"/>
              </a:lnSpc>
              <a:buNone/>
            </a:pPr>
            <a:r>
              <a:rPr lang="en-US" sz="1000" dirty="0">
                <a:solidFill>
                  <a:srgbClr val="403C4E"/>
                </a:solidFill>
                <a:latin typeface="Open Sans" pitchFamily="34" charset="0"/>
                <a:ea typeface="Open Sans" pitchFamily="34" charset="-122"/>
                <a:cs typeface="Open Sans" pitchFamily="34" charset="-120"/>
              </a:rPr>
              <a:t>Lowest accuracy among tested models</a:t>
            </a:r>
            <a:endParaRPr lang="en-US" sz="1000" dirty="0"/>
          </a:p>
        </p:txBody>
      </p:sp>
      <p:sp>
        <p:nvSpPr>
          <p:cNvPr id="10" name="Text 7"/>
          <p:cNvSpPr/>
          <p:nvPr/>
        </p:nvSpPr>
        <p:spPr>
          <a:xfrm>
            <a:off x="6186845" y="4290298"/>
            <a:ext cx="7743111" cy="429220"/>
          </a:xfrm>
          <a:prstGeom prst="rect">
            <a:avLst/>
          </a:prstGeom>
          <a:noFill/>
          <a:ln/>
        </p:spPr>
        <p:txBody>
          <a:bodyPr wrap="none" lIns="0" tIns="0" rIns="0" bIns="0" rtlCol="0" anchor="t"/>
          <a:lstStyle/>
          <a:p>
            <a:pPr algn="ctr" indent="0" marL="0">
              <a:lnSpc>
                <a:spcPts val="3350"/>
              </a:lnSpc>
              <a:buNone/>
            </a:pPr>
            <a:r>
              <a:rPr lang="en-US" sz="3350" b="1" dirty="0">
                <a:solidFill>
                  <a:srgbClr val="403C4E"/>
                </a:solidFill>
                <a:latin typeface="Merriweather Bold" pitchFamily="34" charset="0"/>
                <a:ea typeface="Merriweather Bold" pitchFamily="34" charset="-122"/>
                <a:cs typeface="Merriweather Bold" pitchFamily="34" charset="-120"/>
              </a:rPr>
              <a:t>90.03%</a:t>
            </a:r>
            <a:endParaRPr lang="en-US" sz="3350" dirty="0"/>
          </a:p>
        </p:txBody>
      </p:sp>
      <p:sp>
        <p:nvSpPr>
          <p:cNvPr id="11" name="Text 8"/>
          <p:cNvSpPr/>
          <p:nvPr/>
        </p:nvSpPr>
        <p:spPr>
          <a:xfrm>
            <a:off x="9245322" y="4882039"/>
            <a:ext cx="1626156" cy="203240"/>
          </a:xfrm>
          <a:prstGeom prst="rect">
            <a:avLst/>
          </a:prstGeom>
          <a:noFill/>
          <a:ln/>
        </p:spPr>
        <p:txBody>
          <a:bodyPr wrap="none" lIns="0" tIns="0" rIns="0" bIns="0" rtlCol="0" anchor="t"/>
          <a:lstStyle/>
          <a:p>
            <a:pPr algn="ctr" indent="0" marL="0">
              <a:lnSpc>
                <a:spcPts val="1600"/>
              </a:lnSpc>
              <a:buNone/>
            </a:pPr>
            <a:r>
              <a:rPr lang="en-US" sz="1250" b="1" dirty="0">
                <a:solidFill>
                  <a:srgbClr val="403C4E"/>
                </a:solidFill>
                <a:latin typeface="Merriweather Bold" pitchFamily="34" charset="0"/>
                <a:ea typeface="Merriweather Bold" pitchFamily="34" charset="-122"/>
                <a:cs typeface="Merriweather Bold" pitchFamily="34" charset="-120"/>
              </a:rPr>
              <a:t>XGBoost</a:t>
            </a:r>
            <a:endParaRPr lang="en-US" sz="1250" dirty="0"/>
          </a:p>
        </p:txBody>
      </p:sp>
      <p:sp>
        <p:nvSpPr>
          <p:cNvPr id="12" name="Text 9"/>
          <p:cNvSpPr/>
          <p:nvPr/>
        </p:nvSpPr>
        <p:spPr>
          <a:xfrm>
            <a:off x="6186845" y="5163264"/>
            <a:ext cx="7743111" cy="208121"/>
          </a:xfrm>
          <a:prstGeom prst="rect">
            <a:avLst/>
          </a:prstGeom>
          <a:noFill/>
          <a:ln/>
        </p:spPr>
        <p:txBody>
          <a:bodyPr wrap="none" lIns="0" tIns="0" rIns="0" bIns="0" rtlCol="0" anchor="t"/>
          <a:lstStyle/>
          <a:p>
            <a:pPr algn="ctr" indent="0" marL="0">
              <a:lnSpc>
                <a:spcPts val="1600"/>
              </a:lnSpc>
              <a:buNone/>
            </a:pPr>
            <a:r>
              <a:rPr lang="en-US" sz="1000" dirty="0">
                <a:solidFill>
                  <a:srgbClr val="403C4E"/>
                </a:solidFill>
                <a:latin typeface="Open Sans" pitchFamily="34" charset="0"/>
                <a:ea typeface="Open Sans" pitchFamily="34" charset="-122"/>
                <a:cs typeface="Open Sans" pitchFamily="34" charset="-120"/>
              </a:rPr>
              <a:t>Best performing model before tuning</a:t>
            </a:r>
            <a:endParaRPr lang="en-US" sz="1000" dirty="0"/>
          </a:p>
        </p:txBody>
      </p:sp>
      <p:sp>
        <p:nvSpPr>
          <p:cNvPr id="13" name="Text 10"/>
          <p:cNvSpPr/>
          <p:nvPr/>
        </p:nvSpPr>
        <p:spPr>
          <a:xfrm>
            <a:off x="6186845" y="5826562"/>
            <a:ext cx="7743111" cy="429220"/>
          </a:xfrm>
          <a:prstGeom prst="rect">
            <a:avLst/>
          </a:prstGeom>
          <a:noFill/>
          <a:ln/>
        </p:spPr>
        <p:txBody>
          <a:bodyPr wrap="none" lIns="0" tIns="0" rIns="0" bIns="0" rtlCol="0" anchor="t"/>
          <a:lstStyle/>
          <a:p>
            <a:pPr algn="ctr" indent="0" marL="0">
              <a:lnSpc>
                <a:spcPts val="3350"/>
              </a:lnSpc>
              <a:buNone/>
            </a:pPr>
            <a:r>
              <a:rPr lang="en-US" sz="3350" b="1" dirty="0">
                <a:solidFill>
                  <a:srgbClr val="403C4E"/>
                </a:solidFill>
                <a:latin typeface="Merriweather Bold" pitchFamily="34" charset="0"/>
                <a:ea typeface="Merriweather Bold" pitchFamily="34" charset="-122"/>
                <a:cs typeface="Merriweather Bold" pitchFamily="34" charset="-120"/>
              </a:rPr>
              <a:t>90.94%</a:t>
            </a:r>
            <a:endParaRPr lang="en-US" sz="3350" dirty="0"/>
          </a:p>
        </p:txBody>
      </p:sp>
      <p:sp>
        <p:nvSpPr>
          <p:cNvPr id="14" name="Text 11"/>
          <p:cNvSpPr/>
          <p:nvPr/>
        </p:nvSpPr>
        <p:spPr>
          <a:xfrm>
            <a:off x="9245322" y="6418302"/>
            <a:ext cx="1626156" cy="203240"/>
          </a:xfrm>
          <a:prstGeom prst="rect">
            <a:avLst/>
          </a:prstGeom>
          <a:noFill/>
          <a:ln/>
        </p:spPr>
        <p:txBody>
          <a:bodyPr wrap="none" lIns="0" tIns="0" rIns="0" bIns="0" rtlCol="0" anchor="t"/>
          <a:lstStyle/>
          <a:p>
            <a:pPr algn="ctr" indent="0" marL="0">
              <a:lnSpc>
                <a:spcPts val="1600"/>
              </a:lnSpc>
              <a:buNone/>
            </a:pPr>
            <a:r>
              <a:rPr lang="en-US" sz="1250" b="1" dirty="0">
                <a:solidFill>
                  <a:srgbClr val="403C4E"/>
                </a:solidFill>
                <a:latin typeface="Merriweather Bold" pitchFamily="34" charset="0"/>
                <a:ea typeface="Merriweather Bold" pitchFamily="34" charset="-122"/>
                <a:cs typeface="Merriweather Bold" pitchFamily="34" charset="-120"/>
              </a:rPr>
              <a:t>Tuned XGBoost</a:t>
            </a:r>
            <a:endParaRPr lang="en-US" sz="1250" dirty="0"/>
          </a:p>
        </p:txBody>
      </p:sp>
      <p:sp>
        <p:nvSpPr>
          <p:cNvPr id="15" name="Text 12"/>
          <p:cNvSpPr/>
          <p:nvPr/>
        </p:nvSpPr>
        <p:spPr>
          <a:xfrm>
            <a:off x="6186845" y="6699528"/>
            <a:ext cx="7743111" cy="208121"/>
          </a:xfrm>
          <a:prstGeom prst="rect">
            <a:avLst/>
          </a:prstGeom>
          <a:noFill/>
          <a:ln/>
        </p:spPr>
        <p:txBody>
          <a:bodyPr wrap="none" lIns="0" tIns="0" rIns="0" bIns="0" rtlCol="0" anchor="t"/>
          <a:lstStyle/>
          <a:p>
            <a:pPr algn="ctr" indent="0" marL="0">
              <a:lnSpc>
                <a:spcPts val="1600"/>
              </a:lnSpc>
              <a:buNone/>
            </a:pPr>
            <a:r>
              <a:rPr lang="en-US" sz="1000" dirty="0">
                <a:solidFill>
                  <a:srgbClr val="403C4E"/>
                </a:solidFill>
                <a:latin typeface="Open Sans" pitchFamily="34" charset="0"/>
                <a:ea typeface="Open Sans" pitchFamily="34" charset="-122"/>
                <a:cs typeface="Open Sans" pitchFamily="34" charset="-120"/>
              </a:rPr>
              <a:t>Highest accuracy after hyperparameter optimization</a:t>
            </a:r>
            <a:endParaRPr lang="en-US" sz="1000" dirty="0"/>
          </a:p>
        </p:txBody>
      </p:sp>
      <p:sp>
        <p:nvSpPr>
          <p:cNvPr id="16" name="Text 13"/>
          <p:cNvSpPr/>
          <p:nvPr/>
        </p:nvSpPr>
        <p:spPr>
          <a:xfrm>
            <a:off x="6186845" y="7053977"/>
            <a:ext cx="7743111" cy="624364"/>
          </a:xfrm>
          <a:prstGeom prst="rect">
            <a:avLst/>
          </a:prstGeom>
          <a:noFill/>
          <a:ln/>
        </p:spPr>
        <p:txBody>
          <a:bodyPr wrap="square" lIns="0" tIns="0" rIns="0" bIns="0" rtlCol="0" anchor="t"/>
          <a:lstStyle/>
          <a:p>
            <a:pPr algn="l" indent="0" marL="0">
              <a:lnSpc>
                <a:spcPts val="1600"/>
              </a:lnSpc>
              <a:buNone/>
            </a:pPr>
            <a:r>
              <a:rPr lang="en-US" sz="1000" dirty="0">
                <a:solidFill>
                  <a:srgbClr val="403C4E"/>
                </a:solidFill>
                <a:latin typeface="Open Sans" pitchFamily="34" charset="0"/>
                <a:ea typeface="Open Sans" pitchFamily="34" charset="-122"/>
                <a:cs typeface="Open Sans" pitchFamily="34" charset="-120"/>
              </a:rPr>
              <a:t>Based on the accuracy comparison, XGBoost demonstrated the best performance even before tuning. After hyperparameter optimization through RandomizedSearchCV, the tuned XGBoost model achieved the highest accuracy of 90.94%, making it the clear choice for our obesity prediction task.</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47167"/>
            <a:ext cx="7527131" cy="566976"/>
          </a:xfrm>
          <a:prstGeom prst="rect">
            <a:avLst/>
          </a:prstGeom>
          <a:noFill/>
          <a:ln/>
        </p:spPr>
        <p:txBody>
          <a:bodyPr wrap="none" lIns="0" tIns="0" rIns="0" bIns="0" rtlCol="0" anchor="t"/>
          <a:lstStyle/>
          <a:p>
            <a:pPr algn="l" indent="0" marL="0">
              <a:lnSpc>
                <a:spcPts val="4450"/>
              </a:lnSpc>
              <a:buNone/>
            </a:pPr>
            <a:r>
              <a:rPr lang="en-US" sz="3550" b="1" dirty="0">
                <a:solidFill>
                  <a:srgbClr val="403C4E"/>
                </a:solidFill>
                <a:latin typeface="Merriweather Bold" pitchFamily="34" charset="0"/>
                <a:ea typeface="Merriweather Bold" pitchFamily="34" charset="-122"/>
                <a:cs typeface="Merriweather Bold" pitchFamily="34" charset="-120"/>
              </a:rPr>
              <a:t>XGBoost Hyperparameter Tuning</a:t>
            </a:r>
            <a:endParaRPr lang="en-US" sz="3550" dirty="0"/>
          </a:p>
        </p:txBody>
      </p:sp>
      <p:pic>
        <p:nvPicPr>
          <p:cNvPr id="4" name="Image 1" descr="preencoded.png">    </p:cNvPr>
          <p:cNvPicPr>
            <a:picLocks noChangeAspect="1"/>
          </p:cNvPicPr>
          <p:nvPr/>
        </p:nvPicPr>
        <p:blipFill>
          <a:blip r:embed="rId2"/>
          <a:stretch>
            <a:fillRect/>
          </a:stretch>
        </p:blipFill>
        <p:spPr>
          <a:xfrm>
            <a:off x="6280190" y="1986320"/>
            <a:ext cx="907256" cy="1335762"/>
          </a:xfrm>
          <a:prstGeom prst="rect">
            <a:avLst/>
          </a:prstGeom>
        </p:spPr>
      </p:pic>
      <p:sp>
        <p:nvSpPr>
          <p:cNvPr id="5" name="Text 1"/>
          <p:cNvSpPr/>
          <p:nvPr/>
        </p:nvSpPr>
        <p:spPr>
          <a:xfrm>
            <a:off x="7459623" y="2167771"/>
            <a:ext cx="2911316" cy="283488"/>
          </a:xfrm>
          <a:prstGeom prst="rect">
            <a:avLst/>
          </a:prstGeom>
          <a:noFill/>
          <a:ln/>
        </p:spPr>
        <p:txBody>
          <a:bodyPr wrap="none" lIns="0" tIns="0" rIns="0" bIns="0" rtlCol="0" anchor="t"/>
          <a:lstStyle/>
          <a:p>
            <a:pPr algn="l" indent="0" marL="0">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Parameter Grid Definition</a:t>
            </a:r>
            <a:endParaRPr lang="en-US" sz="1750" dirty="0"/>
          </a:p>
        </p:txBody>
      </p:sp>
      <p:sp>
        <p:nvSpPr>
          <p:cNvPr id="6" name="Text 2"/>
          <p:cNvSpPr/>
          <p:nvPr/>
        </p:nvSpPr>
        <p:spPr>
          <a:xfrm>
            <a:off x="7459623" y="2560082"/>
            <a:ext cx="6376988" cy="580549"/>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Created a comprehensive grid with parameters including n_estimators, max_depth, learning_rate, gamma, reg_lambda, and reg_alpha</a:t>
            </a:r>
            <a:endParaRPr lang="en-US" sz="1400" dirty="0"/>
          </a:p>
        </p:txBody>
      </p:sp>
      <p:pic>
        <p:nvPicPr>
          <p:cNvPr id="7" name="Image 2" descr="preencoded.png">    </p:cNvPr>
          <p:cNvPicPr>
            <a:picLocks noChangeAspect="1"/>
          </p:cNvPicPr>
          <p:nvPr/>
        </p:nvPicPr>
        <p:blipFill>
          <a:blip r:embed="rId3"/>
          <a:stretch>
            <a:fillRect/>
          </a:stretch>
        </p:blipFill>
        <p:spPr>
          <a:xfrm>
            <a:off x="6280190" y="3322082"/>
            <a:ext cx="907256" cy="1335762"/>
          </a:xfrm>
          <a:prstGeom prst="rect">
            <a:avLst/>
          </a:prstGeom>
        </p:spPr>
      </p:pic>
      <p:sp>
        <p:nvSpPr>
          <p:cNvPr id="8" name="Text 3"/>
          <p:cNvSpPr/>
          <p:nvPr/>
        </p:nvSpPr>
        <p:spPr>
          <a:xfrm>
            <a:off x="7459623" y="3503533"/>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Randomized Search</a:t>
            </a:r>
            <a:endParaRPr lang="en-US" sz="1750" dirty="0"/>
          </a:p>
        </p:txBody>
      </p:sp>
      <p:sp>
        <p:nvSpPr>
          <p:cNvPr id="9" name="Text 4"/>
          <p:cNvSpPr/>
          <p:nvPr/>
        </p:nvSpPr>
        <p:spPr>
          <a:xfrm>
            <a:off x="7459623" y="3895844"/>
            <a:ext cx="6376988" cy="580549"/>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Implemented RandomizedSearchCV with 10 iterations and 5-fold cross-validation</a:t>
            </a:r>
            <a:endParaRPr lang="en-US" sz="1400" dirty="0"/>
          </a:p>
        </p:txBody>
      </p:sp>
      <p:pic>
        <p:nvPicPr>
          <p:cNvPr id="10" name="Image 3" descr="preencoded.png">    </p:cNvPr>
          <p:cNvPicPr>
            <a:picLocks noChangeAspect="1"/>
          </p:cNvPicPr>
          <p:nvPr/>
        </p:nvPicPr>
        <p:blipFill>
          <a:blip r:embed="rId4"/>
          <a:stretch>
            <a:fillRect/>
          </a:stretch>
        </p:blipFill>
        <p:spPr>
          <a:xfrm>
            <a:off x="6280190" y="4657844"/>
            <a:ext cx="907256" cy="1335762"/>
          </a:xfrm>
          <a:prstGeom prst="rect">
            <a:avLst/>
          </a:prstGeom>
        </p:spPr>
      </p:pic>
      <p:sp>
        <p:nvSpPr>
          <p:cNvPr id="11" name="Text 5"/>
          <p:cNvSpPr/>
          <p:nvPr/>
        </p:nvSpPr>
        <p:spPr>
          <a:xfrm>
            <a:off x="7459623" y="4839295"/>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Best Parameters</a:t>
            </a:r>
            <a:endParaRPr lang="en-US" sz="1750" dirty="0"/>
          </a:p>
        </p:txBody>
      </p:sp>
      <p:sp>
        <p:nvSpPr>
          <p:cNvPr id="12" name="Text 6"/>
          <p:cNvSpPr/>
          <p:nvPr/>
        </p:nvSpPr>
        <p:spPr>
          <a:xfrm>
            <a:off x="7459623" y="5231606"/>
            <a:ext cx="6376988" cy="580549"/>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Identified optimal configuration: n_estimators=300, max_depth=3, learning_rate=0.2, gamma=0, reg_lambda=1, reg_alpha=1</a:t>
            </a:r>
            <a:endParaRPr lang="en-US" sz="1400" dirty="0"/>
          </a:p>
        </p:txBody>
      </p:sp>
      <p:pic>
        <p:nvPicPr>
          <p:cNvPr id="13" name="Image 4" descr="preencoded.png">    </p:cNvPr>
          <p:cNvPicPr>
            <a:picLocks noChangeAspect="1"/>
          </p:cNvPicPr>
          <p:nvPr/>
        </p:nvPicPr>
        <p:blipFill>
          <a:blip r:embed="rId5"/>
          <a:stretch>
            <a:fillRect/>
          </a:stretch>
        </p:blipFill>
        <p:spPr>
          <a:xfrm>
            <a:off x="6280190" y="5993606"/>
            <a:ext cx="907256" cy="1088708"/>
          </a:xfrm>
          <a:prstGeom prst="rect">
            <a:avLst/>
          </a:prstGeom>
        </p:spPr>
      </p:pic>
      <p:sp>
        <p:nvSpPr>
          <p:cNvPr id="14" name="Text 7"/>
          <p:cNvSpPr/>
          <p:nvPr/>
        </p:nvSpPr>
        <p:spPr>
          <a:xfrm>
            <a:off x="7459623" y="6175058"/>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Validation</a:t>
            </a:r>
            <a:endParaRPr lang="en-US" sz="1750" dirty="0"/>
          </a:p>
        </p:txBody>
      </p:sp>
      <p:sp>
        <p:nvSpPr>
          <p:cNvPr id="15" name="Text 8"/>
          <p:cNvSpPr/>
          <p:nvPr/>
        </p:nvSpPr>
        <p:spPr>
          <a:xfrm>
            <a:off x="7459623" y="6567368"/>
            <a:ext cx="6376988" cy="290274"/>
          </a:xfrm>
          <a:prstGeom prst="rect">
            <a:avLst/>
          </a:prstGeom>
          <a:noFill/>
          <a:ln/>
        </p:spPr>
        <p:txBody>
          <a:bodyPr wrap="non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Evaluated final model on test set, achieving 90.94% accuracy</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2025-04-03T21:21:39Z</dcterms:created>
  <dcterms:modified xsi:type="dcterms:W3CDTF">2025-04-03T21:21:39Z</dcterms:modified>
</cp:coreProperties>
</file>